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9.xml" ContentType="application/inkml+xml"/>
  <Override PartName="/ppt/ink/ink10.xml" ContentType="application/inkml+xml"/>
  <Override PartName="/ppt/notesSlides/notesSlide25.xml" ContentType="application/vnd.openxmlformats-officedocument.presentationml.notesSlide+xml"/>
  <Override PartName="/ppt/ink/ink11.xml" ContentType="application/inkml+xml"/>
  <Override PartName="/ppt/ink/ink12.xml" ContentType="application/inkml+xml"/>
  <Override PartName="/ppt/notesSlides/notesSlide26.xml" ContentType="application/vnd.openxmlformats-officedocument.presentationml.notesSlide+xml"/>
  <Override PartName="/ppt/ink/ink13.xml" ContentType="application/inkml+xml"/>
  <Override PartName="/ppt/ink/ink1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77"/>
  </p:notesMasterIdLst>
  <p:handoutMasterIdLst>
    <p:handoutMasterId r:id="rId78"/>
  </p:handoutMasterIdLst>
  <p:sldIdLst>
    <p:sldId id="256" r:id="rId2"/>
    <p:sldId id="497" r:id="rId3"/>
    <p:sldId id="507" r:id="rId4"/>
    <p:sldId id="495" r:id="rId5"/>
    <p:sldId id="489" r:id="rId6"/>
    <p:sldId id="493" r:id="rId7"/>
    <p:sldId id="491" r:id="rId8"/>
    <p:sldId id="444" r:id="rId9"/>
    <p:sldId id="508" r:id="rId10"/>
    <p:sldId id="446" r:id="rId11"/>
    <p:sldId id="478" r:id="rId12"/>
    <p:sldId id="482" r:id="rId13"/>
    <p:sldId id="483" r:id="rId14"/>
    <p:sldId id="484" r:id="rId15"/>
    <p:sldId id="485" r:id="rId16"/>
    <p:sldId id="488" r:id="rId17"/>
    <p:sldId id="486" r:id="rId18"/>
    <p:sldId id="487" r:id="rId19"/>
    <p:sldId id="540" r:id="rId20"/>
    <p:sldId id="539" r:id="rId21"/>
    <p:sldId id="498" r:id="rId22"/>
    <p:sldId id="511" r:id="rId23"/>
    <p:sldId id="520" r:id="rId24"/>
    <p:sldId id="510" r:id="rId25"/>
    <p:sldId id="514" r:id="rId26"/>
    <p:sldId id="515" r:id="rId27"/>
    <p:sldId id="468" r:id="rId28"/>
    <p:sldId id="509" r:id="rId29"/>
    <p:sldId id="518" r:id="rId30"/>
    <p:sldId id="519" r:id="rId31"/>
    <p:sldId id="512" r:id="rId32"/>
    <p:sldId id="506" r:id="rId33"/>
    <p:sldId id="499" r:id="rId34"/>
    <p:sldId id="543" r:id="rId35"/>
    <p:sldId id="521" r:id="rId36"/>
    <p:sldId id="501" r:id="rId37"/>
    <p:sldId id="551" r:id="rId38"/>
    <p:sldId id="550" r:id="rId39"/>
    <p:sldId id="502" r:id="rId40"/>
    <p:sldId id="503" r:id="rId41"/>
    <p:sldId id="517" r:id="rId42"/>
    <p:sldId id="516" r:id="rId43"/>
    <p:sldId id="522" r:id="rId44"/>
    <p:sldId id="523" r:id="rId45"/>
    <p:sldId id="544" r:id="rId46"/>
    <p:sldId id="547" r:id="rId47"/>
    <p:sldId id="545" r:id="rId48"/>
    <p:sldId id="546" r:id="rId49"/>
    <p:sldId id="548" r:id="rId50"/>
    <p:sldId id="500" r:id="rId51"/>
    <p:sldId id="549" r:id="rId52"/>
    <p:sldId id="525" r:id="rId53"/>
    <p:sldId id="526" r:id="rId54"/>
    <p:sldId id="527" r:id="rId55"/>
    <p:sldId id="542" r:id="rId56"/>
    <p:sldId id="552" r:id="rId57"/>
    <p:sldId id="541" r:id="rId58"/>
    <p:sldId id="531" r:id="rId59"/>
    <p:sldId id="471" r:id="rId60"/>
    <p:sldId id="532" r:id="rId61"/>
    <p:sldId id="529" r:id="rId62"/>
    <p:sldId id="530" r:id="rId63"/>
    <p:sldId id="535" r:id="rId64"/>
    <p:sldId id="475" r:id="rId65"/>
    <p:sldId id="536" r:id="rId66"/>
    <p:sldId id="534" r:id="rId67"/>
    <p:sldId id="472" r:id="rId68"/>
    <p:sldId id="537" r:id="rId69"/>
    <p:sldId id="554" r:id="rId70"/>
    <p:sldId id="479" r:id="rId71"/>
    <p:sldId id="528" r:id="rId72"/>
    <p:sldId id="555" r:id="rId73"/>
    <p:sldId id="556" r:id="rId74"/>
    <p:sldId id="557" r:id="rId75"/>
    <p:sldId id="504" r:id="rId76"/>
  </p:sldIdLst>
  <p:sldSz cx="9144000" cy="6858000" type="screen4x3"/>
  <p:notesSz cx="6858000" cy="9144000"/>
  <p:defaultTextStyle>
    <a:defPPr>
      <a:defRPr lang="en-US"/>
    </a:defPPr>
    <a:lvl1pPr algn="l" rtl="0" eaLnBrk="0" fontAlgn="base" hangingPunct="0">
      <a:spcBef>
        <a:spcPct val="0"/>
      </a:spcBef>
      <a:spcAft>
        <a:spcPct val="0"/>
      </a:spcAft>
      <a:defRPr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b="1"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F0066"/>
    <a:srgbClr val="6E808C"/>
    <a:srgbClr val="996600"/>
    <a:srgbClr val="B2B062"/>
    <a:srgbClr val="4A452A"/>
    <a:srgbClr val="F2F2F2"/>
    <a:srgbClr val="2E75B6"/>
    <a:srgbClr val="FAFADF"/>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67" autoAdjust="0"/>
    <p:restoredTop sz="88823" autoAdjust="0"/>
  </p:normalViewPr>
  <p:slideViewPr>
    <p:cSldViewPr>
      <p:cViewPr varScale="1">
        <p:scale>
          <a:sx n="183" d="100"/>
          <a:sy n="183" d="100"/>
        </p:scale>
        <p:origin x="1134"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2952"/>
    </p:cViewPr>
  </p:sorterViewPr>
  <p:notesViewPr>
    <p:cSldViewPr>
      <p:cViewPr varScale="1">
        <p:scale>
          <a:sx n="127" d="100"/>
          <a:sy n="127" d="100"/>
        </p:scale>
        <p:origin x="4584" y="13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704DAE-02F5-444F-B79C-22ED73432D1A}"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22BFD26F-D370-4E51-A5F3-4DDFB4F661EC}">
      <dgm:prSet/>
      <dgm:spPr/>
      <dgm:t>
        <a:bodyPr/>
        <a:lstStyle/>
        <a:p>
          <a:pPr>
            <a:lnSpc>
              <a:spcPct val="100000"/>
            </a:lnSpc>
          </a:pPr>
          <a:r>
            <a:rPr lang="en-US" dirty="0">
              <a:solidFill>
                <a:srgbClr val="D9D9D9"/>
              </a:solidFill>
            </a:rPr>
            <a:t>Manually: </a:t>
          </a:r>
        </a:p>
        <a:p>
          <a:pPr>
            <a:lnSpc>
              <a:spcPct val="100000"/>
            </a:lnSpc>
          </a:pPr>
          <a:r>
            <a:rPr lang="en-US" dirty="0">
              <a:solidFill>
                <a:srgbClr val="D9D9D9"/>
              </a:solidFill>
            </a:rPr>
            <a:t>Create a project with a map.</a:t>
          </a:r>
        </a:p>
        <a:p>
          <a:pPr>
            <a:lnSpc>
              <a:spcPct val="100000"/>
            </a:lnSpc>
          </a:pPr>
          <a:r>
            <a:rPr lang="en-US" dirty="0">
              <a:solidFill>
                <a:srgbClr val="D9D9D9"/>
              </a:solidFill>
            </a:rPr>
            <a:t>Add desired layout elements.         </a:t>
          </a:r>
        </a:p>
      </dgm:t>
    </dgm:pt>
    <dgm:pt modelId="{27C4FB89-9370-4D23-B963-C1BC99113B5E}" type="parTrans" cxnId="{D8174577-C4FD-44C4-BA56-24F40A57C56F}">
      <dgm:prSet/>
      <dgm:spPr/>
      <dgm:t>
        <a:bodyPr/>
        <a:lstStyle/>
        <a:p>
          <a:endParaRPr lang="en-US"/>
        </a:p>
      </dgm:t>
    </dgm:pt>
    <dgm:pt modelId="{59967335-0110-473B-8334-A5796D6215BD}" type="sibTrans" cxnId="{D8174577-C4FD-44C4-BA56-24F40A57C56F}">
      <dgm:prSet/>
      <dgm:spPr/>
      <dgm:t>
        <a:bodyPr/>
        <a:lstStyle/>
        <a:p>
          <a:endParaRPr lang="en-US"/>
        </a:p>
      </dgm:t>
    </dgm:pt>
    <dgm:pt modelId="{D2377091-8615-48DA-B05B-083AD55B5CA3}">
      <dgm:prSet/>
      <dgm:spPr/>
      <dgm:t>
        <a:bodyPr/>
        <a:lstStyle/>
        <a:p>
          <a:pPr>
            <a:lnSpc>
              <a:spcPct val="100000"/>
            </a:lnSpc>
          </a:pPr>
          <a:r>
            <a:rPr lang="en-US" dirty="0">
              <a:solidFill>
                <a:srgbClr val="D9D9D9"/>
              </a:solidFill>
            </a:rPr>
            <a:t>Use manually created map as a </a:t>
          </a:r>
          <a:r>
            <a:rPr lang="en-US" i="1" dirty="0">
              <a:solidFill>
                <a:srgbClr val="D9D9D9"/>
              </a:solidFill>
            </a:rPr>
            <a:t>template</a:t>
          </a:r>
          <a:r>
            <a:rPr lang="en-US" dirty="0">
              <a:solidFill>
                <a:srgbClr val="D9D9D9"/>
              </a:solidFill>
            </a:rPr>
            <a:t>. </a:t>
          </a:r>
        </a:p>
      </dgm:t>
    </dgm:pt>
    <dgm:pt modelId="{7B9C5A31-CBAA-452E-B288-226A131FC43F}" type="parTrans" cxnId="{8EBAD55F-7988-4467-A44A-D95C58EE5912}">
      <dgm:prSet/>
      <dgm:spPr/>
      <dgm:t>
        <a:bodyPr/>
        <a:lstStyle/>
        <a:p>
          <a:endParaRPr lang="en-US"/>
        </a:p>
      </dgm:t>
    </dgm:pt>
    <dgm:pt modelId="{62D08FFB-0503-45EB-AB31-635C45A2F888}" type="sibTrans" cxnId="{8EBAD55F-7988-4467-A44A-D95C58EE5912}">
      <dgm:prSet/>
      <dgm:spPr/>
      <dgm:t>
        <a:bodyPr/>
        <a:lstStyle/>
        <a:p>
          <a:endParaRPr lang="en-US"/>
        </a:p>
      </dgm:t>
    </dgm:pt>
    <dgm:pt modelId="{902F22BF-E4AF-4339-990D-A6B26C22D5F2}">
      <dgm:prSet/>
      <dgm:spPr/>
      <dgm:t>
        <a:bodyPr/>
        <a:lstStyle/>
        <a:p>
          <a:pPr>
            <a:lnSpc>
              <a:spcPct val="100000"/>
            </a:lnSpc>
          </a:pPr>
          <a:r>
            <a:rPr lang="en-US" dirty="0">
              <a:solidFill>
                <a:srgbClr val="D9D9D9"/>
              </a:solidFill>
            </a:rPr>
            <a:t>Populate the map using </a:t>
          </a:r>
          <a:r>
            <a:rPr lang="en-US" i="1" dirty="0">
              <a:solidFill>
                <a:srgbClr val="D9D9D9"/>
              </a:solidFill>
            </a:rPr>
            <a:t>code</a:t>
          </a:r>
          <a:r>
            <a:rPr lang="en-US" dirty="0">
              <a:solidFill>
                <a:srgbClr val="D9D9D9"/>
              </a:solidFill>
            </a:rPr>
            <a:t>: </a:t>
          </a:r>
        </a:p>
        <a:p>
          <a:pPr>
            <a:lnSpc>
              <a:spcPct val="100000"/>
            </a:lnSpc>
          </a:pPr>
          <a:r>
            <a:rPr lang="en-US" dirty="0">
              <a:solidFill>
                <a:srgbClr val="D9D9D9"/>
              </a:solidFill>
            </a:rPr>
            <a:t>Add layers. </a:t>
          </a:r>
        </a:p>
        <a:p>
          <a:pPr>
            <a:lnSpc>
              <a:spcPct val="100000"/>
            </a:lnSpc>
          </a:pPr>
          <a:r>
            <a:rPr lang="en-US" dirty="0">
              <a:solidFill>
                <a:srgbClr val="D9D9D9"/>
              </a:solidFill>
            </a:rPr>
            <a:t>Edit title, text boxes. </a:t>
          </a:r>
        </a:p>
      </dgm:t>
    </dgm:pt>
    <dgm:pt modelId="{614263BA-7920-4C04-BEDD-6BD0305A656F}" type="parTrans" cxnId="{E0FFBDFF-8D50-4C38-818C-EADFE576F0D9}">
      <dgm:prSet/>
      <dgm:spPr/>
      <dgm:t>
        <a:bodyPr/>
        <a:lstStyle/>
        <a:p>
          <a:endParaRPr lang="en-US"/>
        </a:p>
      </dgm:t>
    </dgm:pt>
    <dgm:pt modelId="{E0AC24C9-108F-4087-B29F-9DC3930E1862}" type="sibTrans" cxnId="{E0FFBDFF-8D50-4C38-818C-EADFE576F0D9}">
      <dgm:prSet/>
      <dgm:spPr/>
      <dgm:t>
        <a:bodyPr/>
        <a:lstStyle/>
        <a:p>
          <a:endParaRPr lang="en-US"/>
        </a:p>
      </dgm:t>
    </dgm:pt>
    <dgm:pt modelId="{34B2A280-DB4A-4735-8276-3A27F8FFB7B2}">
      <dgm:prSet/>
      <dgm:spPr/>
      <dgm:t>
        <a:bodyPr/>
        <a:lstStyle/>
        <a:p>
          <a:pPr>
            <a:lnSpc>
              <a:spcPct val="100000"/>
            </a:lnSpc>
          </a:pPr>
          <a:r>
            <a:rPr lang="en-US" dirty="0">
              <a:solidFill>
                <a:srgbClr val="D9D9D9"/>
              </a:solidFill>
            </a:rPr>
            <a:t>Export </a:t>
          </a:r>
          <a:r>
            <a:rPr lang="en-US" dirty="0" err="1">
              <a:solidFill>
                <a:srgbClr val="D9D9D9"/>
              </a:solidFill>
            </a:rPr>
            <a:t>png</a:t>
          </a:r>
          <a:r>
            <a:rPr lang="en-US" dirty="0">
              <a:solidFill>
                <a:srgbClr val="D9D9D9"/>
              </a:solidFill>
            </a:rPr>
            <a:t> or pdf.</a:t>
          </a:r>
        </a:p>
        <a:p>
          <a:pPr>
            <a:lnSpc>
              <a:spcPct val="100000"/>
            </a:lnSpc>
          </a:pPr>
          <a:r>
            <a:rPr lang="en-US" dirty="0">
              <a:solidFill>
                <a:srgbClr val="D9D9D9"/>
              </a:solidFill>
            </a:rPr>
            <a:t>Save a copy of the project.</a:t>
          </a:r>
        </a:p>
      </dgm:t>
    </dgm:pt>
    <dgm:pt modelId="{1A56B0A0-F6E2-4728-892C-B22A7F68781B}" type="parTrans" cxnId="{B207DC71-9CDE-4401-BC2B-225EC2EC749B}">
      <dgm:prSet/>
      <dgm:spPr/>
      <dgm:t>
        <a:bodyPr/>
        <a:lstStyle/>
        <a:p>
          <a:endParaRPr lang="en-US"/>
        </a:p>
      </dgm:t>
    </dgm:pt>
    <dgm:pt modelId="{798BA822-6AFB-4368-BEDF-C436DF7AF094}" type="sibTrans" cxnId="{B207DC71-9CDE-4401-BC2B-225EC2EC749B}">
      <dgm:prSet/>
      <dgm:spPr/>
      <dgm:t>
        <a:bodyPr/>
        <a:lstStyle/>
        <a:p>
          <a:endParaRPr lang="en-US"/>
        </a:p>
      </dgm:t>
    </dgm:pt>
    <dgm:pt modelId="{CDB8AF88-D745-4A17-8438-044097DE463D}" type="pres">
      <dgm:prSet presAssocID="{95704DAE-02F5-444F-B79C-22ED73432D1A}" presName="root" presStyleCnt="0">
        <dgm:presLayoutVars>
          <dgm:dir/>
          <dgm:resizeHandles val="exact"/>
        </dgm:presLayoutVars>
      </dgm:prSet>
      <dgm:spPr/>
    </dgm:pt>
    <dgm:pt modelId="{ECC53535-CECE-42BF-B218-66CCA540E1B1}" type="pres">
      <dgm:prSet presAssocID="{22BFD26F-D370-4E51-A5F3-4DDFB4F661EC}" presName="compNode" presStyleCnt="0"/>
      <dgm:spPr/>
    </dgm:pt>
    <dgm:pt modelId="{2BDD7FFE-7094-49ED-8706-4E1A4B62B0C9}" type="pres">
      <dgm:prSet presAssocID="{22BFD26F-D370-4E51-A5F3-4DDFB4F661E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90891380-716C-434E-8870-A559F117629D}" type="pres">
      <dgm:prSet presAssocID="{22BFD26F-D370-4E51-A5F3-4DDFB4F661EC}" presName="spaceRect" presStyleCnt="0"/>
      <dgm:spPr/>
    </dgm:pt>
    <dgm:pt modelId="{A943DD13-5D06-4C0B-AD3E-B34391BFCDE5}" type="pres">
      <dgm:prSet presAssocID="{22BFD26F-D370-4E51-A5F3-4DDFB4F661EC}" presName="textRect" presStyleLbl="revTx" presStyleIdx="0" presStyleCnt="4">
        <dgm:presLayoutVars>
          <dgm:chMax val="1"/>
          <dgm:chPref val="1"/>
        </dgm:presLayoutVars>
      </dgm:prSet>
      <dgm:spPr/>
    </dgm:pt>
    <dgm:pt modelId="{89F7EB8A-4535-41B9-8B78-1A1451EDB685}" type="pres">
      <dgm:prSet presAssocID="{59967335-0110-473B-8334-A5796D6215BD}" presName="sibTrans" presStyleCnt="0"/>
      <dgm:spPr/>
    </dgm:pt>
    <dgm:pt modelId="{463E0F3F-DEDA-430F-80D8-76A056807F21}" type="pres">
      <dgm:prSet presAssocID="{D2377091-8615-48DA-B05B-083AD55B5CA3}" presName="compNode" presStyleCnt="0"/>
      <dgm:spPr/>
    </dgm:pt>
    <dgm:pt modelId="{CBC80A28-E12E-4995-9082-2E4681BA680B}" type="pres">
      <dgm:prSet presAssocID="{D2377091-8615-48DA-B05B-083AD55B5CA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p with pin"/>
        </a:ext>
      </dgm:extLst>
    </dgm:pt>
    <dgm:pt modelId="{440F460A-30DB-4E51-9680-205EBD3895F2}" type="pres">
      <dgm:prSet presAssocID="{D2377091-8615-48DA-B05B-083AD55B5CA3}" presName="spaceRect" presStyleCnt="0"/>
      <dgm:spPr/>
    </dgm:pt>
    <dgm:pt modelId="{B19BD8AB-BEF6-404D-B827-237C749C8FF1}" type="pres">
      <dgm:prSet presAssocID="{D2377091-8615-48DA-B05B-083AD55B5CA3}" presName="textRect" presStyleLbl="revTx" presStyleIdx="1" presStyleCnt="4">
        <dgm:presLayoutVars>
          <dgm:chMax val="1"/>
          <dgm:chPref val="1"/>
        </dgm:presLayoutVars>
      </dgm:prSet>
      <dgm:spPr/>
    </dgm:pt>
    <dgm:pt modelId="{5056F21B-DE24-43F8-A900-250458A92A76}" type="pres">
      <dgm:prSet presAssocID="{62D08FFB-0503-45EB-AB31-635C45A2F888}" presName="sibTrans" presStyleCnt="0"/>
      <dgm:spPr/>
    </dgm:pt>
    <dgm:pt modelId="{BEF7B8E4-B438-413F-A81E-5F64BB967557}" type="pres">
      <dgm:prSet presAssocID="{902F22BF-E4AF-4339-990D-A6B26C22D5F2}" presName="compNode" presStyleCnt="0"/>
      <dgm:spPr/>
    </dgm:pt>
    <dgm:pt modelId="{4EBD1F20-1B1C-49C1-8516-4507CF4E36F3}" type="pres">
      <dgm:prSet presAssocID="{902F22BF-E4AF-4339-990D-A6B26C22D5F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40BA1929-018C-4022-96AB-05F38A73E620}" type="pres">
      <dgm:prSet presAssocID="{902F22BF-E4AF-4339-990D-A6B26C22D5F2}" presName="spaceRect" presStyleCnt="0"/>
      <dgm:spPr/>
    </dgm:pt>
    <dgm:pt modelId="{991669BA-4626-4D3E-B5BA-081A4CFDBF72}" type="pres">
      <dgm:prSet presAssocID="{902F22BF-E4AF-4339-990D-A6B26C22D5F2}" presName="textRect" presStyleLbl="revTx" presStyleIdx="2" presStyleCnt="4">
        <dgm:presLayoutVars>
          <dgm:chMax val="1"/>
          <dgm:chPref val="1"/>
        </dgm:presLayoutVars>
      </dgm:prSet>
      <dgm:spPr/>
    </dgm:pt>
    <dgm:pt modelId="{2126F935-452D-4B55-9AD4-EFB00E084F0C}" type="pres">
      <dgm:prSet presAssocID="{E0AC24C9-108F-4087-B29F-9DC3930E1862}" presName="sibTrans" presStyleCnt="0"/>
      <dgm:spPr/>
    </dgm:pt>
    <dgm:pt modelId="{555AE09A-3E8A-4981-A252-4D23C1C37D4A}" type="pres">
      <dgm:prSet presAssocID="{34B2A280-DB4A-4735-8276-3A27F8FFB7B2}" presName="compNode" presStyleCnt="0"/>
      <dgm:spPr/>
    </dgm:pt>
    <dgm:pt modelId="{0C58F89D-37BD-42CC-BCD2-CA837ED5154A}" type="pres">
      <dgm:prSet presAssocID="{34B2A280-DB4A-4735-8276-3A27F8FFB7B2}" presName="iconRect" presStyleLbl="node1" presStyleIdx="3" presStyleCnt="4"/>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7A0FEF32-D83F-4C6B-BADD-CC53466C4EF4}" type="pres">
      <dgm:prSet presAssocID="{34B2A280-DB4A-4735-8276-3A27F8FFB7B2}" presName="spaceRect" presStyleCnt="0"/>
      <dgm:spPr/>
    </dgm:pt>
    <dgm:pt modelId="{5FF1DD92-8451-4C0F-8932-34DC9B518B1E}" type="pres">
      <dgm:prSet presAssocID="{34B2A280-DB4A-4735-8276-3A27F8FFB7B2}" presName="textRect" presStyleLbl="revTx" presStyleIdx="3" presStyleCnt="4">
        <dgm:presLayoutVars>
          <dgm:chMax val="1"/>
          <dgm:chPref val="1"/>
        </dgm:presLayoutVars>
      </dgm:prSet>
      <dgm:spPr/>
    </dgm:pt>
  </dgm:ptLst>
  <dgm:cxnLst>
    <dgm:cxn modelId="{E8B55B2E-C27D-4C75-BCB0-55B0CB924F49}" type="presOf" srcId="{902F22BF-E4AF-4339-990D-A6B26C22D5F2}" destId="{991669BA-4626-4D3E-B5BA-081A4CFDBF72}" srcOrd="0" destOrd="0" presId="urn:microsoft.com/office/officeart/2018/2/layout/IconLabelList"/>
    <dgm:cxn modelId="{8CAD423E-7599-4392-B18F-85F2264905EC}" type="presOf" srcId="{22BFD26F-D370-4E51-A5F3-4DDFB4F661EC}" destId="{A943DD13-5D06-4C0B-AD3E-B34391BFCDE5}" srcOrd="0" destOrd="0" presId="urn:microsoft.com/office/officeart/2018/2/layout/IconLabelList"/>
    <dgm:cxn modelId="{8EBAD55F-7988-4467-A44A-D95C58EE5912}" srcId="{95704DAE-02F5-444F-B79C-22ED73432D1A}" destId="{D2377091-8615-48DA-B05B-083AD55B5CA3}" srcOrd="1" destOrd="0" parTransId="{7B9C5A31-CBAA-452E-B288-226A131FC43F}" sibTransId="{62D08FFB-0503-45EB-AB31-635C45A2F888}"/>
    <dgm:cxn modelId="{0BA1AF4C-0034-47F6-8EBF-C437343E75A7}" type="presOf" srcId="{34B2A280-DB4A-4735-8276-3A27F8FFB7B2}" destId="{5FF1DD92-8451-4C0F-8932-34DC9B518B1E}" srcOrd="0" destOrd="0" presId="urn:microsoft.com/office/officeart/2018/2/layout/IconLabelList"/>
    <dgm:cxn modelId="{B207DC71-9CDE-4401-BC2B-225EC2EC749B}" srcId="{95704DAE-02F5-444F-B79C-22ED73432D1A}" destId="{34B2A280-DB4A-4735-8276-3A27F8FFB7B2}" srcOrd="3" destOrd="0" parTransId="{1A56B0A0-F6E2-4728-892C-B22A7F68781B}" sibTransId="{798BA822-6AFB-4368-BEDF-C436DF7AF094}"/>
    <dgm:cxn modelId="{D8174577-C4FD-44C4-BA56-24F40A57C56F}" srcId="{95704DAE-02F5-444F-B79C-22ED73432D1A}" destId="{22BFD26F-D370-4E51-A5F3-4DDFB4F661EC}" srcOrd="0" destOrd="0" parTransId="{27C4FB89-9370-4D23-B963-C1BC99113B5E}" sibTransId="{59967335-0110-473B-8334-A5796D6215BD}"/>
    <dgm:cxn modelId="{C75C878C-478E-45C5-96BA-5DD61DA2F45F}" type="presOf" srcId="{95704DAE-02F5-444F-B79C-22ED73432D1A}" destId="{CDB8AF88-D745-4A17-8438-044097DE463D}" srcOrd="0" destOrd="0" presId="urn:microsoft.com/office/officeart/2018/2/layout/IconLabelList"/>
    <dgm:cxn modelId="{DD8B95B1-6784-48A3-9114-6B0258E73657}" type="presOf" srcId="{D2377091-8615-48DA-B05B-083AD55B5CA3}" destId="{B19BD8AB-BEF6-404D-B827-237C749C8FF1}" srcOrd="0" destOrd="0" presId="urn:microsoft.com/office/officeart/2018/2/layout/IconLabelList"/>
    <dgm:cxn modelId="{E0FFBDFF-8D50-4C38-818C-EADFE576F0D9}" srcId="{95704DAE-02F5-444F-B79C-22ED73432D1A}" destId="{902F22BF-E4AF-4339-990D-A6B26C22D5F2}" srcOrd="2" destOrd="0" parTransId="{614263BA-7920-4C04-BEDD-6BD0305A656F}" sibTransId="{E0AC24C9-108F-4087-B29F-9DC3930E1862}"/>
    <dgm:cxn modelId="{7BF1E279-4E19-4D26-BBB4-E9EA37EE759F}" type="presParOf" srcId="{CDB8AF88-D745-4A17-8438-044097DE463D}" destId="{ECC53535-CECE-42BF-B218-66CCA540E1B1}" srcOrd="0" destOrd="0" presId="urn:microsoft.com/office/officeart/2018/2/layout/IconLabelList"/>
    <dgm:cxn modelId="{D3AB4687-EEA2-4DE4-9872-4501E25FD03D}" type="presParOf" srcId="{ECC53535-CECE-42BF-B218-66CCA540E1B1}" destId="{2BDD7FFE-7094-49ED-8706-4E1A4B62B0C9}" srcOrd="0" destOrd="0" presId="urn:microsoft.com/office/officeart/2018/2/layout/IconLabelList"/>
    <dgm:cxn modelId="{B3E05388-6A42-4D10-8E26-9072359CD838}" type="presParOf" srcId="{ECC53535-CECE-42BF-B218-66CCA540E1B1}" destId="{90891380-716C-434E-8870-A559F117629D}" srcOrd="1" destOrd="0" presId="urn:microsoft.com/office/officeart/2018/2/layout/IconLabelList"/>
    <dgm:cxn modelId="{F73578A8-959E-4590-8477-F39109648833}" type="presParOf" srcId="{ECC53535-CECE-42BF-B218-66CCA540E1B1}" destId="{A943DD13-5D06-4C0B-AD3E-B34391BFCDE5}" srcOrd="2" destOrd="0" presId="urn:microsoft.com/office/officeart/2018/2/layout/IconLabelList"/>
    <dgm:cxn modelId="{298DDF86-B1A3-4AD8-906E-D6AA1C110FA4}" type="presParOf" srcId="{CDB8AF88-D745-4A17-8438-044097DE463D}" destId="{89F7EB8A-4535-41B9-8B78-1A1451EDB685}" srcOrd="1" destOrd="0" presId="urn:microsoft.com/office/officeart/2018/2/layout/IconLabelList"/>
    <dgm:cxn modelId="{39A9F3A9-56F4-4C08-86CC-1B4920B2B2B4}" type="presParOf" srcId="{CDB8AF88-D745-4A17-8438-044097DE463D}" destId="{463E0F3F-DEDA-430F-80D8-76A056807F21}" srcOrd="2" destOrd="0" presId="urn:microsoft.com/office/officeart/2018/2/layout/IconLabelList"/>
    <dgm:cxn modelId="{8E84E58C-53C9-4CE5-B3AB-082472A6B43F}" type="presParOf" srcId="{463E0F3F-DEDA-430F-80D8-76A056807F21}" destId="{CBC80A28-E12E-4995-9082-2E4681BA680B}" srcOrd="0" destOrd="0" presId="urn:microsoft.com/office/officeart/2018/2/layout/IconLabelList"/>
    <dgm:cxn modelId="{B2AB7808-116E-4258-B6AA-B59249BE236E}" type="presParOf" srcId="{463E0F3F-DEDA-430F-80D8-76A056807F21}" destId="{440F460A-30DB-4E51-9680-205EBD3895F2}" srcOrd="1" destOrd="0" presId="urn:microsoft.com/office/officeart/2018/2/layout/IconLabelList"/>
    <dgm:cxn modelId="{A1E2DA2D-27D6-49F9-9E5F-0A4546B6E72A}" type="presParOf" srcId="{463E0F3F-DEDA-430F-80D8-76A056807F21}" destId="{B19BD8AB-BEF6-404D-B827-237C749C8FF1}" srcOrd="2" destOrd="0" presId="urn:microsoft.com/office/officeart/2018/2/layout/IconLabelList"/>
    <dgm:cxn modelId="{AAEE5AF8-07DF-4258-8562-66BCF54D67B2}" type="presParOf" srcId="{CDB8AF88-D745-4A17-8438-044097DE463D}" destId="{5056F21B-DE24-43F8-A900-250458A92A76}" srcOrd="3" destOrd="0" presId="urn:microsoft.com/office/officeart/2018/2/layout/IconLabelList"/>
    <dgm:cxn modelId="{6B477814-A28D-4EE1-B05A-DBF62D1D24D0}" type="presParOf" srcId="{CDB8AF88-D745-4A17-8438-044097DE463D}" destId="{BEF7B8E4-B438-413F-A81E-5F64BB967557}" srcOrd="4" destOrd="0" presId="urn:microsoft.com/office/officeart/2018/2/layout/IconLabelList"/>
    <dgm:cxn modelId="{F45D4C59-8E11-4170-859F-23CEE452AA3E}" type="presParOf" srcId="{BEF7B8E4-B438-413F-A81E-5F64BB967557}" destId="{4EBD1F20-1B1C-49C1-8516-4507CF4E36F3}" srcOrd="0" destOrd="0" presId="urn:microsoft.com/office/officeart/2018/2/layout/IconLabelList"/>
    <dgm:cxn modelId="{C0BA2A58-1866-4B44-B198-3D898F58D964}" type="presParOf" srcId="{BEF7B8E4-B438-413F-A81E-5F64BB967557}" destId="{40BA1929-018C-4022-96AB-05F38A73E620}" srcOrd="1" destOrd="0" presId="urn:microsoft.com/office/officeart/2018/2/layout/IconLabelList"/>
    <dgm:cxn modelId="{60ED9956-A9FB-4059-A6D1-21EB78EE7958}" type="presParOf" srcId="{BEF7B8E4-B438-413F-A81E-5F64BB967557}" destId="{991669BA-4626-4D3E-B5BA-081A4CFDBF72}" srcOrd="2" destOrd="0" presId="urn:microsoft.com/office/officeart/2018/2/layout/IconLabelList"/>
    <dgm:cxn modelId="{B1783B78-E2CF-4A9E-B2A9-5A74CEBF6165}" type="presParOf" srcId="{CDB8AF88-D745-4A17-8438-044097DE463D}" destId="{2126F935-452D-4B55-9AD4-EFB00E084F0C}" srcOrd="5" destOrd="0" presId="urn:microsoft.com/office/officeart/2018/2/layout/IconLabelList"/>
    <dgm:cxn modelId="{CDD7EABA-F400-468C-BA70-7EA1412D351E}" type="presParOf" srcId="{CDB8AF88-D745-4A17-8438-044097DE463D}" destId="{555AE09A-3E8A-4981-A252-4D23C1C37D4A}" srcOrd="6" destOrd="0" presId="urn:microsoft.com/office/officeart/2018/2/layout/IconLabelList"/>
    <dgm:cxn modelId="{238D43F4-14C0-4207-8EDE-62C28806D4AD}" type="presParOf" srcId="{555AE09A-3E8A-4981-A252-4D23C1C37D4A}" destId="{0C58F89D-37BD-42CC-BCD2-CA837ED5154A}" srcOrd="0" destOrd="0" presId="urn:microsoft.com/office/officeart/2018/2/layout/IconLabelList"/>
    <dgm:cxn modelId="{1CC8FA9B-6CF4-47A8-B755-E6F7FEDD9DB8}" type="presParOf" srcId="{555AE09A-3E8A-4981-A252-4D23C1C37D4A}" destId="{7A0FEF32-D83F-4C6B-BADD-CC53466C4EF4}" srcOrd="1" destOrd="0" presId="urn:microsoft.com/office/officeart/2018/2/layout/IconLabelList"/>
    <dgm:cxn modelId="{675B03E9-B2CA-4421-84B3-29D126F87524}" type="presParOf" srcId="{555AE09A-3E8A-4981-A252-4D23C1C37D4A}" destId="{5FF1DD92-8451-4C0F-8932-34DC9B518B1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D7FFE-7094-49ED-8706-4E1A4B62B0C9}">
      <dsp:nvSpPr>
        <dsp:cNvPr id="0" name=""/>
        <dsp:cNvSpPr/>
      </dsp:nvSpPr>
      <dsp:spPr>
        <a:xfrm>
          <a:off x="880200" y="177779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43DD13-5D06-4C0B-AD3E-B34391BFCDE5}">
      <dsp:nvSpPr>
        <dsp:cNvPr id="0" name=""/>
        <dsp:cNvSpPr/>
      </dsp:nvSpPr>
      <dsp:spPr>
        <a:xfrm>
          <a:off x="385200" y="29124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solidFill>
                <a:srgbClr val="D9D9D9"/>
              </a:solidFill>
            </a:rPr>
            <a:t>Manually: </a:t>
          </a:r>
        </a:p>
        <a:p>
          <a:pPr marL="0" lvl="0" indent="0" algn="ctr" defTabSz="488950">
            <a:lnSpc>
              <a:spcPct val="100000"/>
            </a:lnSpc>
            <a:spcBef>
              <a:spcPct val="0"/>
            </a:spcBef>
            <a:spcAft>
              <a:spcPct val="35000"/>
            </a:spcAft>
            <a:buNone/>
          </a:pPr>
          <a:r>
            <a:rPr lang="en-US" sz="1100" kern="1200" dirty="0">
              <a:solidFill>
                <a:srgbClr val="D9D9D9"/>
              </a:solidFill>
            </a:rPr>
            <a:t>Create a project with a map.</a:t>
          </a:r>
        </a:p>
        <a:p>
          <a:pPr marL="0" lvl="0" indent="0" algn="ctr" defTabSz="488950">
            <a:lnSpc>
              <a:spcPct val="100000"/>
            </a:lnSpc>
            <a:spcBef>
              <a:spcPct val="0"/>
            </a:spcBef>
            <a:spcAft>
              <a:spcPct val="35000"/>
            </a:spcAft>
            <a:buNone/>
          </a:pPr>
          <a:r>
            <a:rPr lang="en-US" sz="1100" kern="1200" dirty="0">
              <a:solidFill>
                <a:srgbClr val="D9D9D9"/>
              </a:solidFill>
            </a:rPr>
            <a:t>Add desired layout elements.         </a:t>
          </a:r>
        </a:p>
      </dsp:txBody>
      <dsp:txXfrm>
        <a:off x="385200" y="2912406"/>
        <a:ext cx="1800000" cy="720000"/>
      </dsp:txXfrm>
    </dsp:sp>
    <dsp:sp modelId="{CBC80A28-E12E-4995-9082-2E4681BA680B}">
      <dsp:nvSpPr>
        <dsp:cNvPr id="0" name=""/>
        <dsp:cNvSpPr/>
      </dsp:nvSpPr>
      <dsp:spPr>
        <a:xfrm>
          <a:off x="2995200" y="177779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9BD8AB-BEF6-404D-B827-237C749C8FF1}">
      <dsp:nvSpPr>
        <dsp:cNvPr id="0" name=""/>
        <dsp:cNvSpPr/>
      </dsp:nvSpPr>
      <dsp:spPr>
        <a:xfrm>
          <a:off x="2500200" y="29124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solidFill>
                <a:srgbClr val="D9D9D9"/>
              </a:solidFill>
            </a:rPr>
            <a:t>Use manually created map as a </a:t>
          </a:r>
          <a:r>
            <a:rPr lang="en-US" sz="1100" i="1" kern="1200" dirty="0">
              <a:solidFill>
                <a:srgbClr val="D9D9D9"/>
              </a:solidFill>
            </a:rPr>
            <a:t>template</a:t>
          </a:r>
          <a:r>
            <a:rPr lang="en-US" sz="1100" kern="1200" dirty="0">
              <a:solidFill>
                <a:srgbClr val="D9D9D9"/>
              </a:solidFill>
            </a:rPr>
            <a:t>. </a:t>
          </a:r>
        </a:p>
      </dsp:txBody>
      <dsp:txXfrm>
        <a:off x="2500200" y="2912406"/>
        <a:ext cx="1800000" cy="720000"/>
      </dsp:txXfrm>
    </dsp:sp>
    <dsp:sp modelId="{4EBD1F20-1B1C-49C1-8516-4507CF4E36F3}">
      <dsp:nvSpPr>
        <dsp:cNvPr id="0" name=""/>
        <dsp:cNvSpPr/>
      </dsp:nvSpPr>
      <dsp:spPr>
        <a:xfrm>
          <a:off x="5110199" y="177779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1669BA-4626-4D3E-B5BA-081A4CFDBF72}">
      <dsp:nvSpPr>
        <dsp:cNvPr id="0" name=""/>
        <dsp:cNvSpPr/>
      </dsp:nvSpPr>
      <dsp:spPr>
        <a:xfrm>
          <a:off x="4615199" y="29124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solidFill>
                <a:srgbClr val="D9D9D9"/>
              </a:solidFill>
            </a:rPr>
            <a:t>Populate the map using </a:t>
          </a:r>
          <a:r>
            <a:rPr lang="en-US" sz="1100" i="1" kern="1200" dirty="0">
              <a:solidFill>
                <a:srgbClr val="D9D9D9"/>
              </a:solidFill>
            </a:rPr>
            <a:t>code</a:t>
          </a:r>
          <a:r>
            <a:rPr lang="en-US" sz="1100" kern="1200" dirty="0">
              <a:solidFill>
                <a:srgbClr val="D9D9D9"/>
              </a:solidFill>
            </a:rPr>
            <a:t>: </a:t>
          </a:r>
        </a:p>
        <a:p>
          <a:pPr marL="0" lvl="0" indent="0" algn="ctr" defTabSz="488950">
            <a:lnSpc>
              <a:spcPct val="100000"/>
            </a:lnSpc>
            <a:spcBef>
              <a:spcPct val="0"/>
            </a:spcBef>
            <a:spcAft>
              <a:spcPct val="35000"/>
            </a:spcAft>
            <a:buNone/>
          </a:pPr>
          <a:r>
            <a:rPr lang="en-US" sz="1100" kern="1200" dirty="0">
              <a:solidFill>
                <a:srgbClr val="D9D9D9"/>
              </a:solidFill>
            </a:rPr>
            <a:t>Add layers. </a:t>
          </a:r>
        </a:p>
        <a:p>
          <a:pPr marL="0" lvl="0" indent="0" algn="ctr" defTabSz="488950">
            <a:lnSpc>
              <a:spcPct val="100000"/>
            </a:lnSpc>
            <a:spcBef>
              <a:spcPct val="0"/>
            </a:spcBef>
            <a:spcAft>
              <a:spcPct val="35000"/>
            </a:spcAft>
            <a:buNone/>
          </a:pPr>
          <a:r>
            <a:rPr lang="en-US" sz="1100" kern="1200" dirty="0">
              <a:solidFill>
                <a:srgbClr val="D9D9D9"/>
              </a:solidFill>
            </a:rPr>
            <a:t>Edit title, text boxes. </a:t>
          </a:r>
        </a:p>
      </dsp:txBody>
      <dsp:txXfrm>
        <a:off x="4615199" y="2912406"/>
        <a:ext cx="1800000" cy="720000"/>
      </dsp:txXfrm>
    </dsp:sp>
    <dsp:sp modelId="{0C58F89D-37BD-42CC-BCD2-CA837ED5154A}">
      <dsp:nvSpPr>
        <dsp:cNvPr id="0" name=""/>
        <dsp:cNvSpPr/>
      </dsp:nvSpPr>
      <dsp:spPr>
        <a:xfrm>
          <a:off x="7225200" y="1777794"/>
          <a:ext cx="810000" cy="8100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F1DD92-8451-4C0F-8932-34DC9B518B1E}">
      <dsp:nvSpPr>
        <dsp:cNvPr id="0" name=""/>
        <dsp:cNvSpPr/>
      </dsp:nvSpPr>
      <dsp:spPr>
        <a:xfrm>
          <a:off x="6730200" y="2912406"/>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solidFill>
                <a:srgbClr val="D9D9D9"/>
              </a:solidFill>
            </a:rPr>
            <a:t>Export </a:t>
          </a:r>
          <a:r>
            <a:rPr lang="en-US" sz="1100" kern="1200" dirty="0" err="1">
              <a:solidFill>
                <a:srgbClr val="D9D9D9"/>
              </a:solidFill>
            </a:rPr>
            <a:t>png</a:t>
          </a:r>
          <a:r>
            <a:rPr lang="en-US" sz="1100" kern="1200" dirty="0">
              <a:solidFill>
                <a:srgbClr val="D9D9D9"/>
              </a:solidFill>
            </a:rPr>
            <a:t> or pdf.</a:t>
          </a:r>
        </a:p>
        <a:p>
          <a:pPr marL="0" lvl="0" indent="0" algn="ctr" defTabSz="488950">
            <a:lnSpc>
              <a:spcPct val="100000"/>
            </a:lnSpc>
            <a:spcBef>
              <a:spcPct val="0"/>
            </a:spcBef>
            <a:spcAft>
              <a:spcPct val="35000"/>
            </a:spcAft>
            <a:buNone/>
          </a:pPr>
          <a:r>
            <a:rPr lang="en-US" sz="1100" kern="1200" dirty="0">
              <a:solidFill>
                <a:srgbClr val="D9D9D9"/>
              </a:solidFill>
            </a:rPr>
            <a:t>Save a copy of the project.</a:t>
          </a:r>
        </a:p>
      </dsp:txBody>
      <dsp:txXfrm>
        <a:off x="6730200" y="2912406"/>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F5704C1-4688-0123-C652-9798EE83B4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8319418-8CF9-50DB-BC7F-333FCC0083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0818CC-8A0A-4818-8285-01E2719B4433}" type="datetimeFigureOut">
              <a:rPr lang="en-US" smtClean="0"/>
              <a:t>4/1/2023</a:t>
            </a:fld>
            <a:endParaRPr lang="en-US"/>
          </a:p>
        </p:txBody>
      </p:sp>
      <p:sp>
        <p:nvSpPr>
          <p:cNvPr id="4" name="Footer Placeholder 3">
            <a:extLst>
              <a:ext uri="{FF2B5EF4-FFF2-40B4-BE49-F238E27FC236}">
                <a16:creationId xmlns:a16="http://schemas.microsoft.com/office/drawing/2014/main" id="{59E20069-0EDF-D0DD-78DD-4275F53E9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E6C3B8D-09D3-7925-68F8-70058E4BA5C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21CBCF-2356-4F70-AB4E-71A591F3E8AF}" type="slidenum">
              <a:rPr lang="en-US" smtClean="0"/>
              <a:t>‹#›</a:t>
            </a:fld>
            <a:endParaRPr lang="en-US"/>
          </a:p>
        </p:txBody>
      </p:sp>
    </p:spTree>
    <p:extLst>
      <p:ext uri="{BB962C8B-B14F-4D97-AF65-F5344CB8AC3E}">
        <p14:creationId xmlns:p14="http://schemas.microsoft.com/office/powerpoint/2010/main" val="383782212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4:36.419"/>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1,'3'0,"2"0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6:57.712"/>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6:56.984"/>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6:57.712"/>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6:56.984"/>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6:57.712"/>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33.703"/>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1498,'0'-3,"0"-7,0-6,0-3,0-4,0-1,4-10,0-2,0-3,5-6,2-1,2-1,1 2,5 2,3 3,0 3,-1 5,-3 4,-2 1,-1 5,1 3,-2 1,2 5,1 0,-1 0,-1-1,0 2,-2 0,0-5,-3-2,1-1,-3-1,2 1,-2 0,5 4,2 1,6-2,2 0,7 1,1 3,8 1,3 2,14 2,12 4,9-5,8 0,10 1,0-1,0 1,-3 2,-8-1,-16 0,-13-5,-9 0,-6-1,-8-2,2-7,6-4,13-6,9-7,13-4,10 3,9 2,0 4,1 2,-9 6,-8 4,-11 6,-9 3,-13 3,-10 4,-5 2,-4 0,-7 5,-7 7,-4 5,-5 10,-2 3,-12 8,-5 0,-11 1,-10 4,-17 11,-21 13,-30 20,-18 19,-20 22,-8 22,4 8,13-10,21-13,24-24,26-19,21-22,17-17,14-9,5-6,3-5,-1-5,1 3,-2 0,-1 2,1 2,-2-1,1-2,-6-4,0-1,-2-3,2-1,-1 0,3 2,15-2,54-5,98-4,106-4,85-9,58-11,16-2,-11-5,-40 0,-65 2,-78 3,-71 5,-60 1,-49 8,-36 14,-23 18,-16 13,-13 9,-6 4,-4-4,-16-1,-16-3,-12-10,-15-8,-30-9,-35-9,-22 1,-12-3,-22-2,-5 3,11 0,8 4,5 7,4 4,-6 6,-2 2,8 6,11 8,23 5,35 3,34-4,32-9,25-1,20-6,13-5,7-2,3-3,1-2,-2 1,1-1,-6-2,-4 0,-7-2,-2-1,16-3,27-5,45-4,36-3,35-2,45-2,26-7,6-3,-20 1,-41 2,-42 2,-28 2,-15 1,0 1,0 1,12 4,17 0,4 1,12-2,4 0,-5-1,4-2,17 1,20-1,12-4,-2 0,-16 0,-25-6,-28-1,-28 1,-22 3,-11 2,7 2,38 2,46 0,47 5,46 16,23 9,-12 5,-38-3,-45-7,-43-7,-37-7,-25-5,-16-3,-12-5,-6-6,7-1,4-5,6 0,8 2,8 1,2 3,-1 2,-6-1,-6 2,-5 1,1-2,3 1,-1 1,-1 2,-5-9,-5-1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38.459"/>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0,'3'3,"14"14,19 26,36 30,42 28,33 23,30 14,21 9,16-2,-1-9,-2-16,-15-19,-20-14,-26-12,-20-10,-2 6,1 16,8 9,16 7,30 5,35 11,17-1,5-8,-14-23,-25-23,-32-17,-33-6,-28-7,-31-10,-28-5,-19-7,-6 5,0 2,4 2,8 6,7-2,-1-4,-7-4,-7-3,-5-6,-4-3,-1-5,-4-4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39.673"/>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3095 0,'-6'7,"-18"4,-18 11,-16 7,-18 9,-8 0,-19 6,-3 6,-3-3,1 0,1-1,2 0,13-2,13 2,5 3,4 1,2 3,4 0,-1 2,-4 7,0-1,-10 11,-4 9,-4 12,1 10,2 3,6-5,7-3,6-7,8-8,4-10,5-7,1-6,3-7,5-5,3-9,4-8,-1 1,-4-2,0 3,-2 6,1 1,-1 5,-1 6,1 5,6 1,3-5,4-3,5-2,4-1,-2 4,3 7,1 0,2-1,1-3,3-8,2-9,2-6,3-12,11-16,6-13,1-6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41.095"/>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0,'0'4,"0"3,3 1,4 6,11 6,10 6,15 5,20 10,29 7,26 14,37 16,30 6,18 2,12-1,-3-6,-24-6,-23-10,-33-13,-29-5,-17 0,-10 0,-9 3,-3 2,3-4,3 0,8-3,0 2,8 3,-3 1,-7-3,-6-7,-10-10,-15-7,-5-7,-7 0,-5-2,-5 0,3 3,1-1,4 4,1 2,-2-4,-6 0,-5-1,-1 0,-2 1,0 1,-2 5,-4 7,2 7,0 0,-3-3,0-1,3-3,-2 0,1-2,2-3,2-6,5-2,-2 1,0-1,-1-2,1 1,0-3,0-3,0-4,4 0,0 0,-2-1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45.850"/>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 7767,'3'0,"4"0,4 0,4-4,4-3,7-1,7-3,5-2,5-5,5-3,3-4,6-1,6 4,1 3,-1-2,-4 3,-4 1,-7 4,-3 0,-6 3,-6 3,-6-1,2-4,-1-4,2-3,-2 0,3-4,4 2,5 2,4 1,-1 3,1-2,-4 2,-8 0,-7 1,-2 1,-1 4,2-1,3 3,-3-2,1 1,2 2,-1 2,3-1,-2-1,5-4,2-2,6 0,5-3,4-5,0-1,8-1,-4-3,3 0,4 1,1-2,0 1,1-2,4 3,-1 3,-2 3,-8 3,-7-2,-3-3,1-6,1-7,6-11,12-29,11-15,15-13,7-13,9 1,-2 10,4 14,3 6,-4 7,-9 8,-13 6,-12 4,-8 0,-10-1,-5-2,-1 0,-1-5,-1-1,-7 4,-6 11,-7 7,-4 5,-1 6,0 7,-2-3,-1-8,3-8,6-7,2-12,1-3,6-3,-2 2,3 2,-2 7,-4 10,-1 5,-4 7,0 6,2-1,2 3,1-4,-1 2,0-4,1 1,-2 4,-4-3,-6 2,0 3,3 3,-1 3,0 3,2-2,6-1,1 4,-2 2,4-5,-1-3,-4 1,-2 0,-1-4,-1-1,2 1,5-3,0-1,-1 6,2-2,0 1,-6 1,-5 6,-6 2,-3 2,0 0,4 0,2-7,7-3,3 4,-1-5,-2 3,-2 2,-2 2,4 1,7-2,5-1,-1 0,2-2,7-1,6-5,3 0,4-5,2-3,-6 2,-4 1,0 0,3-3,-4 2,1 0,3 0,0-3,-5 5,-9 6,0 4,-5 3,-5 1,-1-1,-3 2,1 2,-2 4,-1 0,-2 0,-2 2,-3 0,-3 1,1 0,-3-2,3 1,1 0,3-5,-4-3,0 2,0 0,1 1,0-1,8-6,2-3,7 0,3 2,5-3,-1-4,2-1,-3 1,1 4,4 0,-4-2,-4-2,1 1,-4 2,-3 4,-1 1,1-3,5-8,-1-1,0 3,1-3,7-2,0 0,1-1,4 0,-4 0,0 4,-3 4,-6 1,-6 6,-4-3,-3 3,1 2,0 2,-1 1,0-3,-2-1,1 0,-2 1,-3-3,3-3,3 0,3 2,-1 1,2-5,1 1,-2 1,2-2,2-1,0-2,-1 1,-3-3,-3 4,3 0,-1 3,-3 3,-3 5,-5-1,0 1,-2-3,-4-1,-2 0,1-2,0 0,-1 2,-1 0,-1-1,2 3,0-1,0 0,-1 1,0 1,-2 0,-1 1,1 0,-1 1,-1-4,1 0,0 0,0 0,0 2,0 0,0 1,0-3,0-1,0 1,0 1,0 0,0 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47.406"/>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633 0,'-4'0,"-3"7,-1 4,-3 1,1 1,0-1,1 0,-5-1,1-1,-1 3,-1-2,1 0,2-1,1 3,0 1,-1-1,-2-1,-5 0,-2-1,-1-4,4 1,1-1,1 1,0-1,-1-1,0 1,-4 3,-1-1,0 5,0 0,5 1,1-3,1 0,-1-2,-3 1,-2-2,3 0,1 0,0 1,3 2,1-2,3-1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49.711"/>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 0,'3'0,"1"3,0 4,6 1,0 2,0 3,1-1,1 0,1-1,0 3,0 0,-2 0,0 1,2 1,4-2,0 0,-1-3,1 0,1-2,0 1,0-2,-3 5,-1-1,3-1,0-1,-1 0,1-4,-1-1,2 1,-1-1,-2 2,-1 0,-2 1,-1 1,-2 0,4 0,-1 1,2 5,-3 3,1 2,-2 1,0-4,-1-1,1 0,-1-1,0-1,0-5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6:56.984"/>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1026">
            <a:extLst>
              <a:ext uri="{FF2B5EF4-FFF2-40B4-BE49-F238E27FC236}">
                <a16:creationId xmlns:a16="http://schemas.microsoft.com/office/drawing/2014/main" id="{83A96C83-7835-455A-B3B0-36A07D0A5AAE}"/>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Arial" charset="0"/>
                <a:ea typeface="+mn-ea"/>
              </a:defRPr>
            </a:lvl1pPr>
          </a:lstStyle>
          <a:p>
            <a:pPr>
              <a:defRPr/>
            </a:pPr>
            <a:endParaRPr lang="en-US"/>
          </a:p>
        </p:txBody>
      </p:sp>
      <p:sp>
        <p:nvSpPr>
          <p:cNvPr id="111619" name="Rectangle 1027">
            <a:extLst>
              <a:ext uri="{FF2B5EF4-FFF2-40B4-BE49-F238E27FC236}">
                <a16:creationId xmlns:a16="http://schemas.microsoft.com/office/drawing/2014/main" id="{1BB26065-D4FB-4EFA-BE1B-29DD03D7AAFA}"/>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Arial" charset="0"/>
                <a:ea typeface="+mn-ea"/>
              </a:defRPr>
            </a:lvl1pPr>
          </a:lstStyle>
          <a:p>
            <a:pPr>
              <a:defRPr/>
            </a:pPr>
            <a:endParaRPr lang="en-US"/>
          </a:p>
        </p:txBody>
      </p:sp>
      <p:sp>
        <p:nvSpPr>
          <p:cNvPr id="20484" name="Rectangle 1028">
            <a:extLst>
              <a:ext uri="{FF2B5EF4-FFF2-40B4-BE49-F238E27FC236}">
                <a16:creationId xmlns:a16="http://schemas.microsoft.com/office/drawing/2014/main" id="{AE4DC23A-97B9-42CA-9E89-A7E2788D6697}"/>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a:extLst>
        </p:spPr>
      </p:sp>
      <p:sp>
        <p:nvSpPr>
          <p:cNvPr id="111621" name="Rectangle 1029">
            <a:extLst>
              <a:ext uri="{FF2B5EF4-FFF2-40B4-BE49-F238E27FC236}">
                <a16:creationId xmlns:a16="http://schemas.microsoft.com/office/drawing/2014/main" id="{82037A03-E47C-4422-8ED7-A9983866BA04}"/>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1030">
            <a:extLst>
              <a:ext uri="{FF2B5EF4-FFF2-40B4-BE49-F238E27FC236}">
                <a16:creationId xmlns:a16="http://schemas.microsoft.com/office/drawing/2014/main" id="{407902FC-7A04-40A7-8215-390623C492B0}"/>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Arial" charset="0"/>
                <a:ea typeface="+mn-ea"/>
              </a:defRPr>
            </a:lvl1pPr>
          </a:lstStyle>
          <a:p>
            <a:pPr>
              <a:defRPr/>
            </a:pPr>
            <a:endParaRPr lang="en-US"/>
          </a:p>
        </p:txBody>
      </p:sp>
      <p:sp>
        <p:nvSpPr>
          <p:cNvPr id="111623" name="Rectangle 1031">
            <a:extLst>
              <a:ext uri="{FF2B5EF4-FFF2-40B4-BE49-F238E27FC236}">
                <a16:creationId xmlns:a16="http://schemas.microsoft.com/office/drawing/2014/main" id="{9CCA82CD-9662-458C-8950-9183CA0A97A2}"/>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vl1pPr>
          </a:lstStyle>
          <a:p>
            <a:fld id="{B09E80C2-94DA-4A5D-8A87-77EC1B8077B0}"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6E9121-D1B9-406D-8904-49796420B13E}"/>
              </a:ext>
            </a:extLst>
          </p:cNvPr>
          <p:cNvSpPr>
            <a:spLocks noGrp="1" noRot="1" noChangeAspect="1"/>
          </p:cNvSpPr>
          <p:nvPr>
            <p:ph type="sldImg"/>
          </p:nvPr>
        </p:nvSpPr>
        <p:spPr/>
      </p:sp>
      <p:sp>
        <p:nvSpPr>
          <p:cNvPr id="5123" name="Notes Placeholder 2">
            <a:extLst>
              <a:ext uri="{FF2B5EF4-FFF2-40B4-BE49-F238E27FC236}">
                <a16:creationId xmlns:a16="http://schemas.microsoft.com/office/drawing/2014/main" id="{8E4F3AD9-46C1-46F3-BE9B-AE466F0ECBF8}"/>
              </a:ext>
            </a:extLst>
          </p:cNvPr>
          <p:cNvSpPr>
            <a:spLocks noGrp="1"/>
          </p:cNvSpPr>
          <p:nvPr>
            <p:ph type="body" idx="1"/>
          </p:nvPr>
        </p:nvSpPr>
        <p:spPr>
          <a:noFill/>
        </p:spPr>
        <p:txBody>
          <a:bodyPr/>
          <a:lstStyle/>
          <a:p>
            <a:r>
              <a:rPr lang="en-US" altLang="en-US" dirty="0">
                <a:latin typeface="Arial" panose="020B0604020202020204" pitchFamily="34" charset="0"/>
              </a:rPr>
              <a:t>This lesson returns to arcpy functionality to discuss the Python mapping capabilities.  arcpy can automate map publication and manage existing project documents. The mapping module has Python classes that mimic the organization of ArcGIS Pro.  Keep in mind our recent discussion of user-defined classes. The terms property and method will reappear as we go over these mapping classes.  In this lecture, you will also see how to manipulate (add, remove, or move) map layers, how to modify map surrounds, such as the title and north arrow, and finally, how to modify the symbology of map layers.</a:t>
            </a:r>
          </a:p>
          <a:p>
            <a:endParaRPr lang="en-US" altLang="en-US" dirty="0">
              <a:latin typeface="Arial" panose="020B0604020202020204" pitchFamily="34" charset="0"/>
            </a:endParaRPr>
          </a:p>
        </p:txBody>
      </p:sp>
      <p:sp>
        <p:nvSpPr>
          <p:cNvPr id="5124" name="Slide Number Placeholder 3">
            <a:extLst>
              <a:ext uri="{FF2B5EF4-FFF2-40B4-BE49-F238E27FC236}">
                <a16:creationId xmlns:a16="http://schemas.microsoft.com/office/drawing/2014/main" id="{8F322EC2-DA2C-4BB4-9B58-276BEE3F8637}"/>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70EF1F58-FCBC-4722-A61D-3466E5512950}" type="slidenum">
              <a:rPr lang="en-US" altLang="en-US" b="0"/>
              <a:pPr/>
              <a:t>1</a:t>
            </a:fld>
            <a:endParaRPr lang="en-US" altLang="en-US"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E05A331A-73D6-45F3-98E1-56412A5E1D0A}"/>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EAD3F85C-7151-40F2-B2A9-1202854EA28E}"/>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en-US" dirty="0"/>
              <a:t>This code will try to use the “CURRENT” project to create the mapping object.  If this fails, it will try to use the project specified by this full path file name </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states.aprx</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altLang="en-US" dirty="0"/>
              <a:t> .</a:t>
            </a:r>
          </a:p>
          <a:p>
            <a:pPr eaLnBrk="1" hangingPunct="1">
              <a:defRPr/>
            </a:pPr>
            <a:endParaRPr lang="en-US" dirty="0">
              <a:ea typeface="ＭＳ Ｐゴシック" charset="0"/>
            </a:endParaRPr>
          </a:p>
        </p:txBody>
      </p:sp>
      <p:sp>
        <p:nvSpPr>
          <p:cNvPr id="22532" name="Slide Number Placeholder 3">
            <a:extLst>
              <a:ext uri="{FF2B5EF4-FFF2-40B4-BE49-F238E27FC236}">
                <a16:creationId xmlns:a16="http://schemas.microsoft.com/office/drawing/2014/main" id="{5C0FBC94-3A1B-4D03-9EB6-AEEF3E1DBFB5}"/>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2D1DFC2-4F2F-4361-B8BB-81D677ECBAEE}" type="slidenum">
              <a:rPr lang="en-US" altLang="en-US"/>
              <a:pPr>
                <a:spcBef>
                  <a:spcPct val="0"/>
                </a:spcBef>
              </a:pPr>
              <a:t>16</a:t>
            </a:fld>
            <a:endParaRPr lang="en-US" altLang="en-US"/>
          </a:p>
        </p:txBody>
      </p:sp>
    </p:spTree>
    <p:extLst>
      <p:ext uri="{BB962C8B-B14F-4D97-AF65-F5344CB8AC3E}">
        <p14:creationId xmlns:p14="http://schemas.microsoft.com/office/powerpoint/2010/main" val="3525115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36F00C-1F92-4244-B987-3298B33FA5A2}"/>
              </a:ext>
            </a:extLst>
          </p:cNvPr>
          <p:cNvSpPr>
            <a:spLocks noGrp="1" noRot="1" noChangeAspect="1"/>
          </p:cNvSpPr>
          <p:nvPr>
            <p:ph type="sldImg"/>
          </p:nvPr>
        </p:nvSpPr>
        <p:spPr/>
      </p:sp>
      <p:sp>
        <p:nvSpPr>
          <p:cNvPr id="9219" name="Notes Placeholder 2">
            <a:extLst>
              <a:ext uri="{FF2B5EF4-FFF2-40B4-BE49-F238E27FC236}">
                <a16:creationId xmlns:a16="http://schemas.microsoft.com/office/drawing/2014/main" id="{B922E703-390A-4D10-A910-76BFA3D846DA}"/>
              </a:ext>
            </a:extLst>
          </p:cNvPr>
          <p:cNvSpPr>
            <a:spLocks noGrp="1"/>
          </p:cNvSpPr>
          <p:nvPr>
            <p:ph type="body" idx="1"/>
          </p:nvPr>
        </p:nvSpPr>
        <p:spPr>
          <a:noFill/>
        </p:spPr>
        <p:txBody>
          <a:bodyPr/>
          <a:lstStyle/>
          <a:p>
            <a:r>
              <a:rPr lang="en-US" altLang="en-US" dirty="0">
                <a:latin typeface="Arial" panose="020B0604020202020204" pitchFamily="34" charset="0"/>
              </a:rPr>
              <a:t>The mapping module has a set of classes and a set of functions.  Looking at the online help for the mapping module, you’ll see a folder for classes (expanded in the left screen shot) and a folder for functions, (expanded in the right screen shot). The classes include a </a:t>
            </a:r>
            <a:r>
              <a:rPr lang="en-US" altLang="en-US" dirty="0" err="1">
                <a:latin typeface="Arial" panose="020B0604020202020204" pitchFamily="34" charset="0"/>
              </a:rPr>
              <a:t>ArcGISProject</a:t>
            </a:r>
            <a:r>
              <a:rPr lang="en-US" altLang="en-US" dirty="0">
                <a:latin typeface="Arial" panose="020B0604020202020204" pitchFamily="34" charset="0"/>
              </a:rPr>
              <a:t> class, a Map Class, a Layer class, and many others.   The functions are grouped into two categories:  Functions for exporting and printing the map (most of these are for exporting. you can’t see the entire list here, but there is also a </a:t>
            </a:r>
            <a:r>
              <a:rPr lang="en-US" altLang="en-US" dirty="0" err="1">
                <a:latin typeface="Arial" panose="020B0604020202020204" pitchFamily="34" charset="0"/>
              </a:rPr>
              <a:t>PrintMap</a:t>
            </a:r>
            <a:r>
              <a:rPr lang="en-US" altLang="en-US" dirty="0">
                <a:latin typeface="Arial" panose="020B0604020202020204" pitchFamily="34" charset="0"/>
              </a:rPr>
              <a:t> function) and then the other category if for managing documents and layers.</a:t>
            </a:r>
          </a:p>
        </p:txBody>
      </p:sp>
      <p:sp>
        <p:nvSpPr>
          <p:cNvPr id="9220" name="Slide Number Placeholder 3">
            <a:extLst>
              <a:ext uri="{FF2B5EF4-FFF2-40B4-BE49-F238E27FC236}">
                <a16:creationId xmlns:a16="http://schemas.microsoft.com/office/drawing/2014/main" id="{FD843815-0778-4118-BE40-0985D0AA3E27}"/>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2DD6A5EF-8BC7-4F81-97FC-F6BC5ABB8BAE}" type="slidenum">
              <a:rPr lang="en-US" altLang="en-US" b="0"/>
              <a:pPr/>
              <a:t>17</a:t>
            </a:fld>
            <a:endParaRPr lang="en-US" altLang="en-US" b="0"/>
          </a:p>
        </p:txBody>
      </p:sp>
    </p:spTree>
    <p:extLst>
      <p:ext uri="{BB962C8B-B14F-4D97-AF65-F5344CB8AC3E}">
        <p14:creationId xmlns:p14="http://schemas.microsoft.com/office/powerpoint/2010/main" val="1526938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36F00C-1F92-4244-B987-3298B33FA5A2}"/>
              </a:ext>
            </a:extLst>
          </p:cNvPr>
          <p:cNvSpPr>
            <a:spLocks noGrp="1" noRot="1" noChangeAspect="1"/>
          </p:cNvSpPr>
          <p:nvPr>
            <p:ph type="sldImg"/>
          </p:nvPr>
        </p:nvSpPr>
        <p:spPr/>
      </p:sp>
      <p:sp>
        <p:nvSpPr>
          <p:cNvPr id="9219" name="Notes Placeholder 2">
            <a:extLst>
              <a:ext uri="{FF2B5EF4-FFF2-40B4-BE49-F238E27FC236}">
                <a16:creationId xmlns:a16="http://schemas.microsoft.com/office/drawing/2014/main" id="{B922E703-390A-4D10-A910-76BFA3D846DA}"/>
              </a:ext>
            </a:extLst>
          </p:cNvPr>
          <p:cNvSpPr>
            <a:spLocks noGrp="1"/>
          </p:cNvSpPr>
          <p:nvPr>
            <p:ph type="body" idx="1"/>
          </p:nvPr>
        </p:nvSpPr>
        <p:spPr>
          <a:noFill/>
        </p:spPr>
        <p:txBody>
          <a:bodyPr/>
          <a:lstStyle/>
          <a:p>
            <a:r>
              <a:rPr lang="en-US" altLang="en-US" dirty="0">
                <a:latin typeface="Arial" panose="020B0604020202020204" pitchFamily="34" charset="0"/>
              </a:rPr>
              <a:t>The arcpy.mp module has a set of classes and a set of functions.  Looking at the online help for the mapping module, you’ll see a folder for classes (expanded in the left screen shot) and a folder for functions, (expanded in the right screen shot). The classes include a </a:t>
            </a:r>
            <a:r>
              <a:rPr lang="en-US" altLang="en-US" dirty="0" err="1">
                <a:latin typeface="Arial" panose="020B0604020202020204" pitchFamily="34" charset="0"/>
              </a:rPr>
              <a:t>MapDocument</a:t>
            </a:r>
            <a:r>
              <a:rPr lang="en-US" altLang="en-US" dirty="0">
                <a:latin typeface="Arial" panose="020B0604020202020204" pitchFamily="34" charset="0"/>
              </a:rPr>
              <a:t> class, a </a:t>
            </a:r>
            <a:r>
              <a:rPr lang="en-US" altLang="en-US" dirty="0" err="1">
                <a:latin typeface="Arial" panose="020B0604020202020204" pitchFamily="34" charset="0"/>
              </a:rPr>
              <a:t>DataFrame</a:t>
            </a:r>
            <a:r>
              <a:rPr lang="en-US" altLang="en-US" dirty="0">
                <a:latin typeface="Arial" panose="020B0604020202020204" pitchFamily="34" charset="0"/>
              </a:rPr>
              <a:t> Class, a Layer class, and many others.   The functions are grouped into two categories:  Functions for exporting and printing the map (most of these are for exporting. you can’t see the entire list here, but there is also a </a:t>
            </a:r>
            <a:r>
              <a:rPr lang="en-US" altLang="en-US" dirty="0" err="1">
                <a:latin typeface="Arial" panose="020B0604020202020204" pitchFamily="34" charset="0"/>
              </a:rPr>
              <a:t>PrintMap</a:t>
            </a:r>
            <a:r>
              <a:rPr lang="en-US" altLang="en-US" dirty="0">
                <a:latin typeface="Arial" panose="020B0604020202020204" pitchFamily="34" charset="0"/>
              </a:rPr>
              <a:t> function) and then the other category if for managing documents and layers.</a:t>
            </a:r>
          </a:p>
          <a:p>
            <a:endParaRPr lang="en-US" altLang="en-US" dirty="0">
              <a:latin typeface="Arial" panose="020B0604020202020204" pitchFamily="34" charset="0"/>
            </a:endParaRPr>
          </a:p>
          <a:p>
            <a:r>
              <a:rPr lang="en-US" altLang="en-US" dirty="0">
                <a:latin typeface="Arial" panose="020B0604020202020204" pitchFamily="34" charset="0"/>
              </a:rPr>
              <a:t>Notice the alphabetical “help” lists of classes and functions in the left image. These are useful to print so that you can reference them while working with the mapping module.</a:t>
            </a:r>
          </a:p>
          <a:p>
            <a:endParaRPr lang="en-US" altLang="en-US" dirty="0">
              <a:latin typeface="Arial" panose="020B0604020202020204" pitchFamily="34" charset="0"/>
            </a:endParaRPr>
          </a:p>
          <a:p>
            <a:r>
              <a:rPr lang="en-US" altLang="en-US" dirty="0">
                <a:latin typeface="Arial" panose="020B0604020202020204" pitchFamily="34" charset="0"/>
              </a:rPr>
              <a:t>https://pro.arcgis.com/en/pro-app/latest/arcpy/mapping/alphabeticallistoffunctions.htm</a:t>
            </a:r>
          </a:p>
        </p:txBody>
      </p:sp>
      <p:sp>
        <p:nvSpPr>
          <p:cNvPr id="9220" name="Slide Number Placeholder 3">
            <a:extLst>
              <a:ext uri="{FF2B5EF4-FFF2-40B4-BE49-F238E27FC236}">
                <a16:creationId xmlns:a16="http://schemas.microsoft.com/office/drawing/2014/main" id="{FD843815-0778-4118-BE40-0985D0AA3E27}"/>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2DD6A5EF-8BC7-4F81-97FC-F6BC5ABB8BAE}" type="slidenum">
              <a:rPr lang="en-US" altLang="en-US" b="0"/>
              <a:pPr/>
              <a:t>18</a:t>
            </a:fld>
            <a:endParaRPr lang="en-US" altLang="en-US" b="0"/>
          </a:p>
        </p:txBody>
      </p:sp>
    </p:spTree>
    <p:extLst>
      <p:ext uri="{BB962C8B-B14F-4D97-AF65-F5344CB8AC3E}">
        <p14:creationId xmlns:p14="http://schemas.microsoft.com/office/powerpoint/2010/main" val="759860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0F1D3-13BC-4885-A0EC-45B7936207C8}"/>
              </a:ext>
            </a:extLst>
          </p:cNvPr>
          <p:cNvSpPr>
            <a:spLocks noGrp="1" noRot="1" noChangeAspect="1"/>
          </p:cNvSpPr>
          <p:nvPr>
            <p:ph type="sldImg"/>
          </p:nvPr>
        </p:nvSpPr>
        <p:spPr/>
      </p:sp>
      <p:sp>
        <p:nvSpPr>
          <p:cNvPr id="31747" name="Notes Placeholder 2">
            <a:extLst>
              <a:ext uri="{FF2B5EF4-FFF2-40B4-BE49-F238E27FC236}">
                <a16:creationId xmlns:a16="http://schemas.microsoft.com/office/drawing/2014/main" id="{9CE6B4B3-A9C8-4D38-9922-ADA64A433BE3}"/>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31748" name="Slide Number Placeholder 3">
            <a:extLst>
              <a:ext uri="{FF2B5EF4-FFF2-40B4-BE49-F238E27FC236}">
                <a16:creationId xmlns:a16="http://schemas.microsoft.com/office/drawing/2014/main" id="{1FC6EC0F-A06A-4F88-A277-864401809D9A}"/>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1A238EBA-1BBB-45E9-A483-39638CB866DF}" type="slidenum">
              <a:rPr lang="en-US" altLang="en-US" b="0"/>
              <a:pPr/>
              <a:t>24</a:t>
            </a:fld>
            <a:endParaRPr lang="en-US" altLang="en-US" b="0"/>
          </a:p>
        </p:txBody>
      </p:sp>
    </p:spTree>
    <p:extLst>
      <p:ext uri="{BB962C8B-B14F-4D97-AF65-F5344CB8AC3E}">
        <p14:creationId xmlns:p14="http://schemas.microsoft.com/office/powerpoint/2010/main" val="528241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0F1D3-13BC-4885-A0EC-45B7936207C8}"/>
              </a:ext>
            </a:extLst>
          </p:cNvPr>
          <p:cNvSpPr>
            <a:spLocks noGrp="1" noRot="1" noChangeAspect="1"/>
          </p:cNvSpPr>
          <p:nvPr>
            <p:ph type="sldImg"/>
          </p:nvPr>
        </p:nvSpPr>
        <p:spPr/>
      </p:sp>
      <p:sp>
        <p:nvSpPr>
          <p:cNvPr id="31747" name="Notes Placeholder 2">
            <a:extLst>
              <a:ext uri="{FF2B5EF4-FFF2-40B4-BE49-F238E27FC236}">
                <a16:creationId xmlns:a16="http://schemas.microsoft.com/office/drawing/2014/main" id="{9CE6B4B3-A9C8-4D38-9922-ADA64A433BE3}"/>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31748" name="Slide Number Placeholder 3">
            <a:extLst>
              <a:ext uri="{FF2B5EF4-FFF2-40B4-BE49-F238E27FC236}">
                <a16:creationId xmlns:a16="http://schemas.microsoft.com/office/drawing/2014/main" id="{1FC6EC0F-A06A-4F88-A277-864401809D9A}"/>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1A238EBA-1BBB-45E9-A483-39638CB866DF}" type="slidenum">
              <a:rPr lang="en-US" altLang="en-US" b="0"/>
              <a:pPr/>
              <a:t>27</a:t>
            </a:fld>
            <a:endParaRPr lang="en-US" altLang="en-US" b="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https://pro.arcgis.com/en/pro-app/latest/help/mapping/layer-properties/symbolize-feature-layers.htm</a:t>
            </a:r>
          </a:p>
        </p:txBody>
      </p:sp>
      <p:sp>
        <p:nvSpPr>
          <p:cNvPr id="4" name="Slide Number Placeholder 3"/>
          <p:cNvSpPr>
            <a:spLocks noGrp="1"/>
          </p:cNvSpPr>
          <p:nvPr>
            <p:ph type="sldNum" sz="quarter" idx="5"/>
          </p:nvPr>
        </p:nvSpPr>
        <p:spPr/>
        <p:txBody>
          <a:bodyPr/>
          <a:lstStyle/>
          <a:p>
            <a:fld id="{B09E80C2-94DA-4A5D-8A87-77EC1B8077B0}" type="slidenum">
              <a:rPr lang="en-US" altLang="en-US" smtClean="0"/>
              <a:pPr/>
              <a:t>39</a:t>
            </a:fld>
            <a:endParaRPr lang="en-US" altLang="en-US"/>
          </a:p>
        </p:txBody>
      </p:sp>
    </p:spTree>
    <p:extLst>
      <p:ext uri="{BB962C8B-B14F-4D97-AF65-F5344CB8AC3E}">
        <p14:creationId xmlns:p14="http://schemas.microsoft.com/office/powerpoint/2010/main" val="971863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https://pro.arcgis.com/en/pro-app/latest/help/data/imagery/symbology-pane.htm</a:t>
            </a:r>
          </a:p>
        </p:txBody>
      </p:sp>
      <p:sp>
        <p:nvSpPr>
          <p:cNvPr id="4" name="Slide Number Placeholder 3"/>
          <p:cNvSpPr>
            <a:spLocks noGrp="1"/>
          </p:cNvSpPr>
          <p:nvPr>
            <p:ph type="sldNum" sz="quarter" idx="5"/>
          </p:nvPr>
        </p:nvSpPr>
        <p:spPr/>
        <p:txBody>
          <a:bodyPr/>
          <a:lstStyle/>
          <a:p>
            <a:fld id="{B09E80C2-94DA-4A5D-8A87-77EC1B8077B0}" type="slidenum">
              <a:rPr lang="en-US" altLang="en-US" smtClean="0"/>
              <a:pPr/>
              <a:t>40</a:t>
            </a:fld>
            <a:endParaRPr lang="en-US" altLang="en-US"/>
          </a:p>
        </p:txBody>
      </p:sp>
    </p:spTree>
    <p:extLst>
      <p:ext uri="{BB962C8B-B14F-4D97-AF65-F5344CB8AC3E}">
        <p14:creationId xmlns:p14="http://schemas.microsoft.com/office/powerpoint/2010/main" val="361450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8E05F5-06C2-4019-A801-A8797972BC2C}"/>
              </a:ext>
            </a:extLst>
          </p:cNvPr>
          <p:cNvSpPr>
            <a:spLocks noGrp="1" noRot="1" noChangeAspect="1"/>
          </p:cNvSpPr>
          <p:nvPr>
            <p:ph type="sldImg"/>
          </p:nvPr>
        </p:nvSpPr>
        <p:spPr/>
      </p:sp>
      <p:sp>
        <p:nvSpPr>
          <p:cNvPr id="46083" name="Notes Placeholder 2">
            <a:extLst>
              <a:ext uri="{FF2B5EF4-FFF2-40B4-BE49-F238E27FC236}">
                <a16:creationId xmlns:a16="http://schemas.microsoft.com/office/drawing/2014/main" id="{B656BB15-D177-4789-9ABC-ABB2146E05D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6084" name="Slide Number Placeholder 3">
            <a:extLst>
              <a:ext uri="{FF2B5EF4-FFF2-40B4-BE49-F238E27FC236}">
                <a16:creationId xmlns:a16="http://schemas.microsoft.com/office/drawing/2014/main" id="{AB560F6D-6669-41C4-8BF5-3C2BFCA506B5}"/>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0F5157FD-89E2-4F14-BCB9-49EFD8E22018}" type="slidenum">
              <a:rPr lang="en-US" altLang="en-US" b="0"/>
              <a:pPr/>
              <a:t>59</a:t>
            </a:fld>
            <a:endParaRPr lang="en-US" altLang="en-US" b="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8E05F5-06C2-4019-A801-A8797972BC2C}"/>
              </a:ext>
            </a:extLst>
          </p:cNvPr>
          <p:cNvSpPr>
            <a:spLocks noGrp="1" noRot="1" noChangeAspect="1"/>
          </p:cNvSpPr>
          <p:nvPr>
            <p:ph type="sldImg"/>
          </p:nvPr>
        </p:nvSpPr>
        <p:spPr/>
      </p:sp>
      <p:sp>
        <p:nvSpPr>
          <p:cNvPr id="46083" name="Notes Placeholder 2">
            <a:extLst>
              <a:ext uri="{FF2B5EF4-FFF2-40B4-BE49-F238E27FC236}">
                <a16:creationId xmlns:a16="http://schemas.microsoft.com/office/drawing/2014/main" id="{B656BB15-D177-4789-9ABC-ABB2146E05D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6084" name="Slide Number Placeholder 3">
            <a:extLst>
              <a:ext uri="{FF2B5EF4-FFF2-40B4-BE49-F238E27FC236}">
                <a16:creationId xmlns:a16="http://schemas.microsoft.com/office/drawing/2014/main" id="{AB560F6D-6669-41C4-8BF5-3C2BFCA506B5}"/>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0F5157FD-89E2-4F14-BCB9-49EFD8E22018}" type="slidenum">
              <a:rPr lang="en-US" altLang="en-US" b="0"/>
              <a:pPr/>
              <a:t>63</a:t>
            </a:fld>
            <a:endParaRPr lang="en-US" altLang="en-US" b="0"/>
          </a:p>
        </p:txBody>
      </p:sp>
    </p:spTree>
    <p:extLst>
      <p:ext uri="{BB962C8B-B14F-4D97-AF65-F5344CB8AC3E}">
        <p14:creationId xmlns:p14="http://schemas.microsoft.com/office/powerpoint/2010/main" val="3610836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0A7648-DBBA-4344-AC97-36B00B75CAC4}"/>
              </a:ext>
            </a:extLst>
          </p:cNvPr>
          <p:cNvSpPr>
            <a:spLocks noGrp="1" noRot="1" noChangeAspect="1"/>
          </p:cNvSpPr>
          <p:nvPr>
            <p:ph type="sldImg"/>
          </p:nvPr>
        </p:nvSpPr>
        <p:spPr/>
      </p:sp>
      <p:sp>
        <p:nvSpPr>
          <p:cNvPr id="44035" name="Notes Placeholder 2">
            <a:extLst>
              <a:ext uri="{FF2B5EF4-FFF2-40B4-BE49-F238E27FC236}">
                <a16:creationId xmlns:a16="http://schemas.microsoft.com/office/drawing/2014/main" id="{C6281565-DDCA-4D16-930E-B12840875EA7}"/>
              </a:ext>
            </a:extLst>
          </p:cNvPr>
          <p:cNvSpPr>
            <a:spLocks noGrp="1"/>
          </p:cNvSpPr>
          <p:nvPr>
            <p:ph type="body" idx="1"/>
          </p:nvPr>
        </p:nvSpPr>
        <p:spPr>
          <a:noFill/>
        </p:spPr>
        <p:txBody>
          <a:bodyPr/>
          <a:lstStyle/>
          <a:p>
            <a:r>
              <a:rPr lang="en-US" dirty="0" err="1"/>
              <a:t>myElements</a:t>
            </a:r>
            <a:r>
              <a:rPr lang="en-US" dirty="0"/>
              <a:t> = </a:t>
            </a:r>
            <a:r>
              <a:rPr lang="en-US" dirty="0" err="1"/>
              <a:t>myLayout.listElements</a:t>
            </a:r>
            <a:r>
              <a:rPr lang="en-US" dirty="0"/>
              <a:t>() </a:t>
            </a:r>
          </a:p>
          <a:p>
            <a:r>
              <a:rPr lang="en-US" dirty="0"/>
              <a:t>for e in </a:t>
            </a:r>
            <a:r>
              <a:rPr lang="en-US" dirty="0" err="1"/>
              <a:t>myElements</a:t>
            </a:r>
            <a:r>
              <a:rPr lang="en-US" dirty="0"/>
              <a:t>: </a:t>
            </a:r>
          </a:p>
          <a:p>
            <a:r>
              <a:rPr lang="en-US"/>
              <a:t>    print</a:t>
            </a:r>
            <a:r>
              <a:rPr lang="en-US" dirty="0"/>
              <a:t>(e.name)</a:t>
            </a:r>
            <a:endParaRPr lang="en-US" altLang="en-US" dirty="0">
              <a:latin typeface="Arial" panose="020B0604020202020204" pitchFamily="34" charset="0"/>
            </a:endParaRPr>
          </a:p>
        </p:txBody>
      </p:sp>
      <p:sp>
        <p:nvSpPr>
          <p:cNvPr id="44036" name="Slide Number Placeholder 3">
            <a:extLst>
              <a:ext uri="{FF2B5EF4-FFF2-40B4-BE49-F238E27FC236}">
                <a16:creationId xmlns:a16="http://schemas.microsoft.com/office/drawing/2014/main" id="{59B263D2-626C-4F06-B246-78A2B62B4F28}"/>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4901303B-F157-42BE-B241-EBE4B6830C5F}" type="slidenum">
              <a:rPr lang="en-US" altLang="en-US" b="0"/>
              <a:pPr/>
              <a:t>64</a:t>
            </a:fld>
            <a:endParaRPr lang="en-US" altLang="en-US"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Small multiples </a:t>
            </a:r>
            <a:r>
              <a:rPr lang="en-US" b="1" i="0" dirty="0">
                <a:effectLst/>
                <a:latin typeface="Work Sans" panose="020B0604020202020204" pitchFamily="2" charset="0"/>
              </a:rPr>
              <a:t>use the same basic map to display different slices of a data set.</a:t>
            </a:r>
            <a:endParaRPr lang="en-US" altLang="en-US" dirty="0">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09E80C2-94DA-4A5D-8A87-77EC1B8077B0}" type="slidenum">
              <a:rPr lang="en-US" altLang="en-US" smtClean="0"/>
              <a:pPr/>
              <a:t>3</a:t>
            </a:fld>
            <a:endParaRPr lang="en-US" altLang="en-US"/>
          </a:p>
        </p:txBody>
      </p:sp>
    </p:spTree>
    <p:extLst>
      <p:ext uri="{BB962C8B-B14F-4D97-AF65-F5344CB8AC3E}">
        <p14:creationId xmlns:p14="http://schemas.microsoft.com/office/powerpoint/2010/main" val="106664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0A7648-DBBA-4344-AC97-36B00B75CAC4}"/>
              </a:ext>
            </a:extLst>
          </p:cNvPr>
          <p:cNvSpPr>
            <a:spLocks noGrp="1" noRot="1" noChangeAspect="1"/>
          </p:cNvSpPr>
          <p:nvPr>
            <p:ph type="sldImg"/>
          </p:nvPr>
        </p:nvSpPr>
        <p:spPr/>
      </p:sp>
      <p:sp>
        <p:nvSpPr>
          <p:cNvPr id="44035" name="Notes Placeholder 2">
            <a:extLst>
              <a:ext uri="{FF2B5EF4-FFF2-40B4-BE49-F238E27FC236}">
                <a16:creationId xmlns:a16="http://schemas.microsoft.com/office/drawing/2014/main" id="{C6281565-DDCA-4D16-930E-B12840875EA7}"/>
              </a:ext>
            </a:extLst>
          </p:cNvPr>
          <p:cNvSpPr>
            <a:spLocks noGrp="1"/>
          </p:cNvSpPr>
          <p:nvPr>
            <p:ph type="body" idx="1"/>
          </p:nvPr>
        </p:nvSpPr>
        <p:spPr>
          <a:noFill/>
        </p:spPr>
        <p:txBody>
          <a:bodyPr/>
          <a:lstStyle/>
          <a:p>
            <a:r>
              <a:rPr lang="en-US" dirty="0" err="1"/>
              <a:t>myElements</a:t>
            </a:r>
            <a:r>
              <a:rPr lang="en-US" dirty="0"/>
              <a:t> = </a:t>
            </a:r>
            <a:r>
              <a:rPr lang="en-US" dirty="0" err="1"/>
              <a:t>myLayout.listElements</a:t>
            </a:r>
            <a:r>
              <a:rPr lang="en-US" dirty="0"/>
              <a:t>() </a:t>
            </a:r>
          </a:p>
          <a:p>
            <a:r>
              <a:rPr lang="en-US" dirty="0"/>
              <a:t>for e in </a:t>
            </a:r>
            <a:r>
              <a:rPr lang="en-US" dirty="0" err="1"/>
              <a:t>myElements</a:t>
            </a:r>
            <a:r>
              <a:rPr lang="en-US" dirty="0"/>
              <a:t>: </a:t>
            </a:r>
          </a:p>
          <a:p>
            <a:r>
              <a:rPr lang="en-US"/>
              <a:t>    print</a:t>
            </a:r>
            <a:r>
              <a:rPr lang="en-US" dirty="0"/>
              <a:t>(e.name)</a:t>
            </a:r>
            <a:endParaRPr lang="en-US" altLang="en-US" dirty="0">
              <a:latin typeface="Arial" panose="020B0604020202020204" pitchFamily="34" charset="0"/>
            </a:endParaRPr>
          </a:p>
        </p:txBody>
      </p:sp>
      <p:sp>
        <p:nvSpPr>
          <p:cNvPr id="44036" name="Slide Number Placeholder 3">
            <a:extLst>
              <a:ext uri="{FF2B5EF4-FFF2-40B4-BE49-F238E27FC236}">
                <a16:creationId xmlns:a16="http://schemas.microsoft.com/office/drawing/2014/main" id="{59B263D2-626C-4F06-B246-78A2B62B4F28}"/>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4901303B-F157-42BE-B241-EBE4B6830C5F}" type="slidenum">
              <a:rPr lang="en-US" altLang="en-US" b="0"/>
              <a:pPr/>
              <a:t>65</a:t>
            </a:fld>
            <a:endParaRPr lang="en-US" altLang="en-US" b="0"/>
          </a:p>
        </p:txBody>
      </p:sp>
    </p:spTree>
    <p:extLst>
      <p:ext uri="{BB962C8B-B14F-4D97-AF65-F5344CB8AC3E}">
        <p14:creationId xmlns:p14="http://schemas.microsoft.com/office/powerpoint/2010/main" val="3913158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0A7648-DBBA-4344-AC97-36B00B75CAC4}"/>
              </a:ext>
            </a:extLst>
          </p:cNvPr>
          <p:cNvSpPr>
            <a:spLocks noGrp="1" noRot="1" noChangeAspect="1"/>
          </p:cNvSpPr>
          <p:nvPr>
            <p:ph type="sldImg"/>
          </p:nvPr>
        </p:nvSpPr>
        <p:spPr/>
      </p:sp>
      <p:sp>
        <p:nvSpPr>
          <p:cNvPr id="44035" name="Notes Placeholder 2">
            <a:extLst>
              <a:ext uri="{FF2B5EF4-FFF2-40B4-BE49-F238E27FC236}">
                <a16:creationId xmlns:a16="http://schemas.microsoft.com/office/drawing/2014/main" id="{C6281565-DDCA-4D16-930E-B12840875EA7}"/>
              </a:ext>
            </a:extLst>
          </p:cNvPr>
          <p:cNvSpPr>
            <a:spLocks noGrp="1"/>
          </p:cNvSpPr>
          <p:nvPr>
            <p:ph type="body" idx="1"/>
          </p:nvPr>
        </p:nvSpPr>
        <p:spPr>
          <a:noFill/>
        </p:spPr>
        <p:txBody>
          <a:bodyPr/>
          <a:lstStyle/>
          <a:p>
            <a:r>
              <a:rPr lang="en-US" dirty="0" err="1"/>
              <a:t>myElements</a:t>
            </a:r>
            <a:r>
              <a:rPr lang="en-US" dirty="0"/>
              <a:t> = </a:t>
            </a:r>
            <a:r>
              <a:rPr lang="en-US" dirty="0" err="1"/>
              <a:t>myLayout.listElements</a:t>
            </a:r>
            <a:r>
              <a:rPr lang="en-US" dirty="0"/>
              <a:t>() </a:t>
            </a:r>
          </a:p>
          <a:p>
            <a:r>
              <a:rPr lang="en-US" dirty="0"/>
              <a:t>for e in </a:t>
            </a:r>
            <a:r>
              <a:rPr lang="en-US" dirty="0" err="1"/>
              <a:t>myElements</a:t>
            </a:r>
            <a:r>
              <a:rPr lang="en-US" dirty="0"/>
              <a:t>: </a:t>
            </a:r>
          </a:p>
          <a:p>
            <a:r>
              <a:rPr lang="en-US"/>
              <a:t>    print</a:t>
            </a:r>
            <a:r>
              <a:rPr lang="en-US" dirty="0"/>
              <a:t>(e.name)</a:t>
            </a:r>
            <a:endParaRPr lang="en-US" altLang="en-US" dirty="0">
              <a:latin typeface="Arial" panose="020B0604020202020204" pitchFamily="34" charset="0"/>
            </a:endParaRPr>
          </a:p>
        </p:txBody>
      </p:sp>
      <p:sp>
        <p:nvSpPr>
          <p:cNvPr id="44036" name="Slide Number Placeholder 3">
            <a:extLst>
              <a:ext uri="{FF2B5EF4-FFF2-40B4-BE49-F238E27FC236}">
                <a16:creationId xmlns:a16="http://schemas.microsoft.com/office/drawing/2014/main" id="{59B263D2-626C-4F06-B246-78A2B62B4F28}"/>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4901303B-F157-42BE-B241-EBE4B6830C5F}" type="slidenum">
              <a:rPr lang="en-US" altLang="en-US" b="0"/>
              <a:pPr/>
              <a:t>66</a:t>
            </a:fld>
            <a:endParaRPr lang="en-US" altLang="en-US" b="0"/>
          </a:p>
        </p:txBody>
      </p:sp>
    </p:spTree>
    <p:extLst>
      <p:ext uri="{BB962C8B-B14F-4D97-AF65-F5344CB8AC3E}">
        <p14:creationId xmlns:p14="http://schemas.microsoft.com/office/powerpoint/2010/main" val="3833010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320319-C27B-4D6B-B592-3A447C1394D6}"/>
              </a:ext>
            </a:extLst>
          </p:cNvPr>
          <p:cNvSpPr>
            <a:spLocks noGrp="1" noRot="1" noChangeAspect="1"/>
          </p:cNvSpPr>
          <p:nvPr>
            <p:ph type="sldImg"/>
          </p:nvPr>
        </p:nvSpPr>
        <p:spPr/>
      </p:sp>
      <p:sp>
        <p:nvSpPr>
          <p:cNvPr id="48131" name="Notes Placeholder 2">
            <a:extLst>
              <a:ext uri="{FF2B5EF4-FFF2-40B4-BE49-F238E27FC236}">
                <a16:creationId xmlns:a16="http://schemas.microsoft.com/office/drawing/2014/main" id="{2D60CA11-2E02-459B-A427-37511C077900}"/>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8132" name="Slide Number Placeholder 3">
            <a:extLst>
              <a:ext uri="{FF2B5EF4-FFF2-40B4-BE49-F238E27FC236}">
                <a16:creationId xmlns:a16="http://schemas.microsoft.com/office/drawing/2014/main" id="{63AC49B4-0FDF-4BB3-BE18-E080A47FAAE1}"/>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BF0CDA8C-0FDA-4C00-9569-AB944F681F1C}" type="slidenum">
              <a:rPr lang="en-US" altLang="en-US" b="0"/>
              <a:pPr/>
              <a:t>67</a:t>
            </a:fld>
            <a:endParaRPr lang="en-US" altLang="en-US" b="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320319-C27B-4D6B-B592-3A447C1394D6}"/>
              </a:ext>
            </a:extLst>
          </p:cNvPr>
          <p:cNvSpPr>
            <a:spLocks noGrp="1" noRot="1" noChangeAspect="1"/>
          </p:cNvSpPr>
          <p:nvPr>
            <p:ph type="sldImg"/>
          </p:nvPr>
        </p:nvSpPr>
        <p:spPr/>
      </p:sp>
      <p:sp>
        <p:nvSpPr>
          <p:cNvPr id="48131" name="Notes Placeholder 2">
            <a:extLst>
              <a:ext uri="{FF2B5EF4-FFF2-40B4-BE49-F238E27FC236}">
                <a16:creationId xmlns:a16="http://schemas.microsoft.com/office/drawing/2014/main" id="{2D60CA11-2E02-459B-A427-37511C077900}"/>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8132" name="Slide Number Placeholder 3">
            <a:extLst>
              <a:ext uri="{FF2B5EF4-FFF2-40B4-BE49-F238E27FC236}">
                <a16:creationId xmlns:a16="http://schemas.microsoft.com/office/drawing/2014/main" id="{63AC49B4-0FDF-4BB3-BE18-E080A47FAAE1}"/>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BF0CDA8C-0FDA-4C00-9569-AB944F681F1C}" type="slidenum">
              <a:rPr lang="en-US" altLang="en-US" b="0"/>
              <a:pPr/>
              <a:t>68</a:t>
            </a:fld>
            <a:endParaRPr lang="en-US" altLang="en-US" b="0"/>
          </a:p>
        </p:txBody>
      </p:sp>
    </p:spTree>
    <p:extLst>
      <p:ext uri="{BB962C8B-B14F-4D97-AF65-F5344CB8AC3E}">
        <p14:creationId xmlns:p14="http://schemas.microsoft.com/office/powerpoint/2010/main" val="2699615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1AFEDD-B9E9-4466-B355-F73D6B5434BA}"/>
              </a:ext>
            </a:extLst>
          </p:cNvPr>
          <p:cNvSpPr>
            <a:spLocks noGrp="1" noRot="1" noChangeAspect="1"/>
          </p:cNvSpPr>
          <p:nvPr>
            <p:ph type="sldImg"/>
          </p:nvPr>
        </p:nvSpPr>
        <p:spPr/>
      </p:sp>
      <p:sp>
        <p:nvSpPr>
          <p:cNvPr id="11267" name="Notes Placeholder 2">
            <a:extLst>
              <a:ext uri="{FF2B5EF4-FFF2-40B4-BE49-F238E27FC236}">
                <a16:creationId xmlns:a16="http://schemas.microsoft.com/office/drawing/2014/main" id="{ABD4AF4A-8AB9-4F63-A9CB-34173E215BE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1268" name="Slide Number Placeholder 3">
            <a:extLst>
              <a:ext uri="{FF2B5EF4-FFF2-40B4-BE49-F238E27FC236}">
                <a16:creationId xmlns:a16="http://schemas.microsoft.com/office/drawing/2014/main" id="{AA9F776B-9E94-442E-AE80-61D6B6558463}"/>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DADD8167-C2DA-4D92-AB72-4407A2FECF86}" type="slidenum">
              <a:rPr lang="en-US" altLang="en-US" b="0"/>
              <a:pPr/>
              <a:t>70</a:t>
            </a:fld>
            <a:endParaRPr lang="en-US" altLang="en-US" b="0"/>
          </a:p>
        </p:txBody>
      </p:sp>
    </p:spTree>
    <p:extLst>
      <p:ext uri="{BB962C8B-B14F-4D97-AF65-F5344CB8AC3E}">
        <p14:creationId xmlns:p14="http://schemas.microsoft.com/office/powerpoint/2010/main" val="4294958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1AFEDD-B9E9-4466-B355-F73D6B5434BA}"/>
              </a:ext>
            </a:extLst>
          </p:cNvPr>
          <p:cNvSpPr>
            <a:spLocks noGrp="1" noRot="1" noChangeAspect="1"/>
          </p:cNvSpPr>
          <p:nvPr>
            <p:ph type="sldImg"/>
          </p:nvPr>
        </p:nvSpPr>
        <p:spPr/>
      </p:sp>
      <p:sp>
        <p:nvSpPr>
          <p:cNvPr id="11267" name="Notes Placeholder 2">
            <a:extLst>
              <a:ext uri="{FF2B5EF4-FFF2-40B4-BE49-F238E27FC236}">
                <a16:creationId xmlns:a16="http://schemas.microsoft.com/office/drawing/2014/main" id="{ABD4AF4A-8AB9-4F63-A9CB-34173E215BE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1268" name="Slide Number Placeholder 3">
            <a:extLst>
              <a:ext uri="{FF2B5EF4-FFF2-40B4-BE49-F238E27FC236}">
                <a16:creationId xmlns:a16="http://schemas.microsoft.com/office/drawing/2014/main" id="{AA9F776B-9E94-442E-AE80-61D6B6558463}"/>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DADD8167-C2DA-4D92-AB72-4407A2FECF86}" type="slidenum">
              <a:rPr lang="en-US" altLang="en-US" b="0"/>
              <a:pPr/>
              <a:t>71</a:t>
            </a:fld>
            <a:endParaRPr lang="en-US" altLang="en-US" b="0"/>
          </a:p>
        </p:txBody>
      </p:sp>
    </p:spTree>
    <p:extLst>
      <p:ext uri="{BB962C8B-B14F-4D97-AF65-F5344CB8AC3E}">
        <p14:creationId xmlns:p14="http://schemas.microsoft.com/office/powerpoint/2010/main" val="1636779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1AFEDD-B9E9-4466-B355-F73D6B5434BA}"/>
              </a:ext>
            </a:extLst>
          </p:cNvPr>
          <p:cNvSpPr>
            <a:spLocks noGrp="1" noRot="1" noChangeAspect="1"/>
          </p:cNvSpPr>
          <p:nvPr>
            <p:ph type="sldImg"/>
          </p:nvPr>
        </p:nvSpPr>
        <p:spPr/>
      </p:sp>
      <p:sp>
        <p:nvSpPr>
          <p:cNvPr id="11267" name="Notes Placeholder 2">
            <a:extLst>
              <a:ext uri="{FF2B5EF4-FFF2-40B4-BE49-F238E27FC236}">
                <a16:creationId xmlns:a16="http://schemas.microsoft.com/office/drawing/2014/main" id="{ABD4AF4A-8AB9-4F63-A9CB-34173E215BE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1268" name="Slide Number Placeholder 3">
            <a:extLst>
              <a:ext uri="{FF2B5EF4-FFF2-40B4-BE49-F238E27FC236}">
                <a16:creationId xmlns:a16="http://schemas.microsoft.com/office/drawing/2014/main" id="{AA9F776B-9E94-442E-AE80-61D6B6558463}"/>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DADD8167-C2DA-4D92-AB72-4407A2FECF86}" type="slidenum">
              <a:rPr lang="en-US" altLang="en-US" b="0"/>
              <a:pPr/>
              <a:t>72</a:t>
            </a:fld>
            <a:endParaRPr lang="en-US" altLang="en-US" b="0"/>
          </a:p>
        </p:txBody>
      </p:sp>
    </p:spTree>
    <p:extLst>
      <p:ext uri="{BB962C8B-B14F-4D97-AF65-F5344CB8AC3E}">
        <p14:creationId xmlns:p14="http://schemas.microsoft.com/office/powerpoint/2010/main" val="429983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E05A331A-73D6-45F3-98E1-56412A5E1D0A}"/>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EAD3F85C-7151-40F2-B2A9-1202854EA28E}"/>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dirty="0">
              <a:ea typeface="ＭＳ Ｐゴシック" charset="0"/>
            </a:endParaRPr>
          </a:p>
        </p:txBody>
      </p:sp>
      <p:sp>
        <p:nvSpPr>
          <p:cNvPr id="22532" name="Slide Number Placeholder 3">
            <a:extLst>
              <a:ext uri="{FF2B5EF4-FFF2-40B4-BE49-F238E27FC236}">
                <a16:creationId xmlns:a16="http://schemas.microsoft.com/office/drawing/2014/main" id="{5C0FBC94-3A1B-4D03-9EB6-AEEF3E1DBFB5}"/>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2D1DFC2-4F2F-4361-B8BB-81D677ECBAEE}" type="slidenum">
              <a:rPr lang="en-US" altLang="en-US"/>
              <a:pPr>
                <a:spcBef>
                  <a:spcPct val="0"/>
                </a:spcBef>
              </a:pPr>
              <a:t>8</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1D1A91-DBC3-4352-A95E-A1EF26C9DB8F}"/>
              </a:ext>
            </a:extLst>
          </p:cNvPr>
          <p:cNvSpPr>
            <a:spLocks noGrp="1" noRot="1" noChangeAspect="1"/>
          </p:cNvSpPr>
          <p:nvPr>
            <p:ph type="sldImg"/>
          </p:nvPr>
        </p:nvSpPr>
        <p:spPr/>
      </p:sp>
      <p:sp>
        <p:nvSpPr>
          <p:cNvPr id="23555" name="Notes Placeholder 2">
            <a:extLst>
              <a:ext uri="{FF2B5EF4-FFF2-40B4-BE49-F238E27FC236}">
                <a16:creationId xmlns:a16="http://schemas.microsoft.com/office/drawing/2014/main" id="{BA924827-4DD4-42D1-9568-FE0EA2A9408C}"/>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3556" name="Slide Number Placeholder 3">
            <a:extLst>
              <a:ext uri="{FF2B5EF4-FFF2-40B4-BE49-F238E27FC236}">
                <a16:creationId xmlns:a16="http://schemas.microsoft.com/office/drawing/2014/main" id="{BE6AB3F4-11D1-4EF3-A166-EDFD305A629C}"/>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4C925FB3-CE17-4CEF-9CAC-3643F4C28992}" type="slidenum">
              <a:rPr lang="en-US" altLang="en-US" b="0"/>
              <a:pPr/>
              <a:t>10</a:t>
            </a:fld>
            <a:endParaRPr lang="en-US" altLang="en-US" b="0"/>
          </a:p>
        </p:txBody>
      </p:sp>
    </p:spTree>
    <p:extLst>
      <p:ext uri="{BB962C8B-B14F-4D97-AF65-F5344CB8AC3E}">
        <p14:creationId xmlns:p14="http://schemas.microsoft.com/office/powerpoint/2010/main" val="4034677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1D1A91-DBC3-4352-A95E-A1EF26C9DB8F}"/>
              </a:ext>
            </a:extLst>
          </p:cNvPr>
          <p:cNvSpPr>
            <a:spLocks noGrp="1" noRot="1" noChangeAspect="1"/>
          </p:cNvSpPr>
          <p:nvPr>
            <p:ph type="sldImg"/>
          </p:nvPr>
        </p:nvSpPr>
        <p:spPr/>
      </p:sp>
      <p:sp>
        <p:nvSpPr>
          <p:cNvPr id="23555" name="Notes Placeholder 2">
            <a:extLst>
              <a:ext uri="{FF2B5EF4-FFF2-40B4-BE49-F238E27FC236}">
                <a16:creationId xmlns:a16="http://schemas.microsoft.com/office/drawing/2014/main" id="{BA924827-4DD4-42D1-9568-FE0EA2A9408C}"/>
              </a:ext>
            </a:extLst>
          </p:cNvPr>
          <p:cNvSpPr>
            <a:spLocks noGrp="1"/>
          </p:cNvSpPr>
          <p:nvPr>
            <p:ph type="body" idx="1"/>
          </p:nvPr>
        </p:nvSpPr>
        <p:spPr>
          <a:noFill/>
        </p:spPr>
        <p:txBody>
          <a:bodyPr/>
          <a:lstStyle/>
          <a:p>
            <a:r>
              <a:rPr lang="en-US" altLang="en-US" dirty="0">
                <a:latin typeface="Arial" panose="020B0604020202020204" pitchFamily="34" charset="0"/>
              </a:rPr>
              <a:t>Showing transition for ArcGIS Desktop to Pro.</a:t>
            </a:r>
          </a:p>
        </p:txBody>
      </p:sp>
      <p:sp>
        <p:nvSpPr>
          <p:cNvPr id="23556" name="Slide Number Placeholder 3">
            <a:extLst>
              <a:ext uri="{FF2B5EF4-FFF2-40B4-BE49-F238E27FC236}">
                <a16:creationId xmlns:a16="http://schemas.microsoft.com/office/drawing/2014/main" id="{BE6AB3F4-11D1-4EF3-A166-EDFD305A629C}"/>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4C925FB3-CE17-4CEF-9CAC-3643F4C28992}" type="slidenum">
              <a:rPr lang="en-US" altLang="en-US" b="0"/>
              <a:pPr/>
              <a:t>11</a:t>
            </a:fld>
            <a:endParaRPr lang="en-US" altLang="en-US" b="0"/>
          </a:p>
        </p:txBody>
      </p:sp>
    </p:spTree>
    <p:extLst>
      <p:ext uri="{BB962C8B-B14F-4D97-AF65-F5344CB8AC3E}">
        <p14:creationId xmlns:p14="http://schemas.microsoft.com/office/powerpoint/2010/main" val="1913665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E05A331A-73D6-45F3-98E1-56412A5E1D0A}"/>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EAD3F85C-7151-40F2-B2A9-1202854EA28E}"/>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dirty="0">
              <a:ea typeface="ＭＳ Ｐゴシック" charset="0"/>
            </a:endParaRPr>
          </a:p>
        </p:txBody>
      </p:sp>
      <p:sp>
        <p:nvSpPr>
          <p:cNvPr id="22532" name="Slide Number Placeholder 3">
            <a:extLst>
              <a:ext uri="{FF2B5EF4-FFF2-40B4-BE49-F238E27FC236}">
                <a16:creationId xmlns:a16="http://schemas.microsoft.com/office/drawing/2014/main" id="{5C0FBC94-3A1B-4D03-9EB6-AEEF3E1DBFB5}"/>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2D1DFC2-4F2F-4361-B8BB-81D677ECBAEE}" type="slidenum">
              <a:rPr lang="en-US" altLang="en-US"/>
              <a:pPr>
                <a:spcBef>
                  <a:spcPct val="0"/>
                </a:spcBef>
              </a:pPr>
              <a:t>12</a:t>
            </a:fld>
            <a:endParaRPr lang="en-US" altLang="en-US"/>
          </a:p>
        </p:txBody>
      </p:sp>
    </p:spTree>
    <p:extLst>
      <p:ext uri="{BB962C8B-B14F-4D97-AF65-F5344CB8AC3E}">
        <p14:creationId xmlns:p14="http://schemas.microsoft.com/office/powerpoint/2010/main" val="1537117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E05A331A-73D6-45F3-98E1-56412A5E1D0A}"/>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EAD3F85C-7151-40F2-B2A9-1202854EA28E}"/>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en-US" dirty="0"/>
              <a:t>Use the project name "CURRENT"  to create the Project object when …</a:t>
            </a:r>
          </a:p>
          <a:p>
            <a:r>
              <a:rPr lang="en-US" altLang="en-US" dirty="0"/>
              <a:t>working </a:t>
            </a:r>
            <a:r>
              <a:rPr lang="en-US" altLang="en-US" dirty="0">
                <a:solidFill>
                  <a:srgbClr val="FF0066"/>
                </a:solidFill>
              </a:rPr>
              <a:t>inside ArcGIS Pro</a:t>
            </a:r>
            <a:r>
              <a:rPr lang="en-US" altLang="en-US" dirty="0"/>
              <a:t>. This means in a Notebook, the Python window, or in a Script Tool.</a:t>
            </a:r>
          </a:p>
          <a:p>
            <a:r>
              <a:rPr lang="en-US" altLang="en-US" dirty="0"/>
              <a:t>Otherwise, you need to specify a project full path file name.</a:t>
            </a:r>
          </a:p>
          <a:p>
            <a:pPr eaLnBrk="1" hangingPunct="1">
              <a:defRPr/>
            </a:pPr>
            <a:endParaRPr lang="en-US" dirty="0">
              <a:ea typeface="ＭＳ Ｐゴシック" charset="0"/>
            </a:endParaRPr>
          </a:p>
        </p:txBody>
      </p:sp>
      <p:sp>
        <p:nvSpPr>
          <p:cNvPr id="22532" name="Slide Number Placeholder 3">
            <a:extLst>
              <a:ext uri="{FF2B5EF4-FFF2-40B4-BE49-F238E27FC236}">
                <a16:creationId xmlns:a16="http://schemas.microsoft.com/office/drawing/2014/main" id="{5C0FBC94-3A1B-4D03-9EB6-AEEF3E1DBFB5}"/>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2D1DFC2-4F2F-4361-B8BB-81D677ECBAEE}" type="slidenum">
              <a:rPr lang="en-US" altLang="en-US"/>
              <a:pPr>
                <a:spcBef>
                  <a:spcPct val="0"/>
                </a:spcBef>
              </a:pPr>
              <a:t>13</a:t>
            </a:fld>
            <a:endParaRPr lang="en-US" altLang="en-US"/>
          </a:p>
        </p:txBody>
      </p:sp>
    </p:spTree>
    <p:extLst>
      <p:ext uri="{BB962C8B-B14F-4D97-AF65-F5344CB8AC3E}">
        <p14:creationId xmlns:p14="http://schemas.microsoft.com/office/powerpoint/2010/main" val="3291992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E05A331A-73D6-45F3-98E1-56412A5E1D0A}"/>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EAD3F85C-7151-40F2-B2A9-1202854EA28E}"/>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en-US" dirty="0"/>
              <a:t>Use the project name "CURRENT"  to create the Project object when …</a:t>
            </a:r>
          </a:p>
          <a:p>
            <a:r>
              <a:rPr lang="en-US" altLang="en-US" dirty="0"/>
              <a:t>working </a:t>
            </a:r>
            <a:r>
              <a:rPr lang="en-US" altLang="en-US" dirty="0">
                <a:solidFill>
                  <a:srgbClr val="FF0066"/>
                </a:solidFill>
              </a:rPr>
              <a:t>inside ArcGIS Pro</a:t>
            </a:r>
            <a:r>
              <a:rPr lang="en-US" altLang="en-US" dirty="0"/>
              <a:t>. This means in a Notebook, the Python window, or in a Script Tool.</a:t>
            </a:r>
          </a:p>
          <a:p>
            <a:r>
              <a:rPr lang="en-US" altLang="en-US" dirty="0"/>
              <a:t>Otherwise, you need to specify a project full path file name.</a:t>
            </a:r>
          </a:p>
          <a:p>
            <a:pPr eaLnBrk="1" hangingPunct="1">
              <a:defRPr/>
            </a:pPr>
            <a:endParaRPr lang="en-US" dirty="0">
              <a:ea typeface="ＭＳ Ｐゴシック" charset="0"/>
            </a:endParaRPr>
          </a:p>
        </p:txBody>
      </p:sp>
      <p:sp>
        <p:nvSpPr>
          <p:cNvPr id="22532" name="Slide Number Placeholder 3">
            <a:extLst>
              <a:ext uri="{FF2B5EF4-FFF2-40B4-BE49-F238E27FC236}">
                <a16:creationId xmlns:a16="http://schemas.microsoft.com/office/drawing/2014/main" id="{5C0FBC94-3A1B-4D03-9EB6-AEEF3E1DBFB5}"/>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2D1DFC2-4F2F-4361-B8BB-81D677ECBAEE}" type="slidenum">
              <a:rPr lang="en-US" altLang="en-US"/>
              <a:pPr>
                <a:spcBef>
                  <a:spcPct val="0"/>
                </a:spcBef>
              </a:pPr>
              <a:t>14</a:t>
            </a:fld>
            <a:endParaRPr lang="en-US" altLang="en-US"/>
          </a:p>
        </p:txBody>
      </p:sp>
    </p:spTree>
    <p:extLst>
      <p:ext uri="{BB962C8B-B14F-4D97-AF65-F5344CB8AC3E}">
        <p14:creationId xmlns:p14="http://schemas.microsoft.com/office/powerpoint/2010/main" val="985819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E05A331A-73D6-45F3-98E1-56412A5E1D0A}"/>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EAD3F85C-7151-40F2-B2A9-1202854EA28E}"/>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en-US" dirty="0"/>
              <a:t>This code will try to use the “CURRENT” project to create the mapping object.  If this fails, it will try to use the project specified by this full path file name </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states.aprx</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altLang="en-US" dirty="0"/>
              <a:t> .</a:t>
            </a:r>
          </a:p>
          <a:p>
            <a:pPr eaLnBrk="1" hangingPunct="1">
              <a:defRPr/>
            </a:pPr>
            <a:endParaRPr lang="en-US" dirty="0">
              <a:ea typeface="ＭＳ Ｐゴシック" charset="0"/>
            </a:endParaRPr>
          </a:p>
        </p:txBody>
      </p:sp>
      <p:sp>
        <p:nvSpPr>
          <p:cNvPr id="22532" name="Slide Number Placeholder 3">
            <a:extLst>
              <a:ext uri="{FF2B5EF4-FFF2-40B4-BE49-F238E27FC236}">
                <a16:creationId xmlns:a16="http://schemas.microsoft.com/office/drawing/2014/main" id="{5C0FBC94-3A1B-4D03-9EB6-AEEF3E1DBFB5}"/>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2D1DFC2-4F2F-4361-B8BB-81D677ECBAEE}" type="slidenum">
              <a:rPr lang="en-US" altLang="en-US"/>
              <a:pPr>
                <a:spcBef>
                  <a:spcPct val="0"/>
                </a:spcBef>
              </a:pPr>
              <a:t>15</a:t>
            </a:fld>
            <a:endParaRPr lang="en-US" altLang="en-US"/>
          </a:p>
        </p:txBody>
      </p:sp>
    </p:spTree>
    <p:extLst>
      <p:ext uri="{BB962C8B-B14F-4D97-AF65-F5344CB8AC3E}">
        <p14:creationId xmlns:p14="http://schemas.microsoft.com/office/powerpoint/2010/main" val="1727527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B494-8EBF-41DB-9A12-D86C64C9C992}"/>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3C6F8C2-8238-4C64-9571-4A6E0E07190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AD104930-E065-4564-93F7-B85D0E552A2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1C859E1-8A11-4345-8A3D-59BDD528BD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D4A53D-CB95-4CFA-B75D-BAD62781AB8A}"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563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300">
                <a:solidFill>
                  <a:srgbClr val="D9D9D9"/>
                </a:solidFill>
                <a:effectLst/>
                <a:latin typeface="+mn-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A5094D13-3B3E-412D-B0AE-100116AD9EAD}"/>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BB78651-9047-4719-9171-0BD4660CE693}"/>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1545742-D319-4D57-814F-DF120A12F54C}"/>
              </a:ext>
            </a:extLst>
          </p:cNvPr>
          <p:cNvSpPr>
            <a:spLocks noGrp="1" noChangeArrowheads="1"/>
          </p:cNvSpPr>
          <p:nvPr>
            <p:ph type="sldNum" sz="quarter" idx="12"/>
          </p:nvPr>
        </p:nvSpPr>
        <p:spPr/>
        <p:txBody>
          <a:bodyPr/>
          <a:lstStyle>
            <a:lvl1pPr>
              <a:defRPr sz="800">
                <a:solidFill>
                  <a:srgbClr val="D9D9D9"/>
                </a:solidFill>
              </a:defRPr>
            </a:lvl1pPr>
          </a:lstStyle>
          <a:p>
            <a:fld id="{964859F3-0A0A-4BD0-B2B5-0B875F2BFC35}" type="slidenum">
              <a:rPr lang="en-US" altLang="en-US" smtClean="0"/>
              <a:pPr/>
              <a:t>‹#›</a:t>
            </a:fld>
            <a:endParaRPr lang="en-US" altLang="en-US" dirty="0"/>
          </a:p>
        </p:txBody>
      </p:sp>
    </p:spTree>
    <p:extLst>
      <p:ext uri="{BB962C8B-B14F-4D97-AF65-F5344CB8AC3E}">
        <p14:creationId xmlns:p14="http://schemas.microsoft.com/office/powerpoint/2010/main" val="302979485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001000" cy="457200"/>
          </a:xfrm>
        </p:spPr>
        <p:txBody>
          <a:bodyPr>
            <a:noAutofit/>
          </a:bodyPr>
          <a:lstStyle>
            <a:lvl1pPr>
              <a:defRPr sz="4000" b="0">
                <a:solidFill>
                  <a:srgbClr val="D9D9D9"/>
                </a:solidFill>
                <a:effectLst/>
                <a:latin typeface="+mj-lt"/>
              </a:defRPr>
            </a:lvl1pPr>
          </a:lstStyle>
          <a:p>
            <a:r>
              <a:rPr lang="en-US" dirty="0"/>
              <a:t>Click to edit Master title style</a:t>
            </a:r>
          </a:p>
        </p:txBody>
      </p:sp>
      <p:sp>
        <p:nvSpPr>
          <p:cNvPr id="3" name="Content Placeholder 2"/>
          <p:cNvSpPr>
            <a:spLocks noGrp="1"/>
          </p:cNvSpPr>
          <p:nvPr>
            <p:ph idx="1"/>
          </p:nvPr>
        </p:nvSpPr>
        <p:spPr>
          <a:xfrm>
            <a:off x="152400" y="914400"/>
            <a:ext cx="8686800" cy="5410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BE799CA5-0C9A-4D4D-AD08-E903D75568D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35D9D8B-46E9-4814-95E4-9F1C1E2E8D7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A443286-837B-4E72-83D5-10E426ACCFD3}"/>
              </a:ext>
            </a:extLst>
          </p:cNvPr>
          <p:cNvSpPr>
            <a:spLocks noGrp="1" noChangeArrowheads="1"/>
          </p:cNvSpPr>
          <p:nvPr>
            <p:ph type="sldNum" sz="quarter" idx="12"/>
          </p:nvPr>
        </p:nvSpPr>
        <p:spPr>
          <a:ln/>
        </p:spPr>
        <p:txBody>
          <a:bodyPr/>
          <a:lstStyle>
            <a:lvl1pPr>
              <a:defRPr/>
            </a:lvl1pPr>
          </a:lstStyle>
          <a:p>
            <a:fld id="{D584E0A9-DCB8-4B8B-92A0-3B6B22500F69}" type="slidenum">
              <a:rPr lang="en-US" altLang="en-US"/>
              <a:pPr/>
              <a:t>‹#›</a:t>
            </a:fld>
            <a:endParaRPr lang="en-US" altLang="en-US"/>
          </a:p>
        </p:txBody>
      </p:sp>
    </p:spTree>
    <p:extLst>
      <p:ext uri="{BB962C8B-B14F-4D97-AF65-F5344CB8AC3E}">
        <p14:creationId xmlns:p14="http://schemas.microsoft.com/office/powerpoint/2010/main" val="18686428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0404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70FBF9-40CC-4374-938B-63EEF9C44A7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29A00F9-FC6A-4358-9880-3B5D8E33D86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17F803F-669D-4394-A4AD-4843B7226CA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96F862B-65E7-4286-BD0B-E9C400543096}"/>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6B995B7-3747-4A38-A476-D6211CB0C926}"/>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AD4A53D-CB95-4CFA-B75D-BAD62781AB8A}"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93474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Lst>
  <p:hf sldNum="0" hdr="0" ftr="0" dt="0"/>
  <p:txStyles>
    <p:titleStyle>
      <a:lvl1pPr algn="l" defTabSz="685800" rtl="0" eaLnBrk="1" latinLnBrk="0" hangingPunct="1">
        <a:lnSpc>
          <a:spcPct val="90000"/>
        </a:lnSpc>
        <a:spcBef>
          <a:spcPct val="0"/>
        </a:spcBef>
        <a:buNone/>
        <a:defRPr sz="4000" kern="1200">
          <a:solidFill>
            <a:srgbClr val="D9D9D9"/>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kern="1200">
          <a:solidFill>
            <a:srgbClr val="D9D9D9"/>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D9D9D9"/>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D9D9D9"/>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25.png"/><Relationship Id="rId18" Type="http://schemas.openxmlformats.org/officeDocument/2006/relationships/customXml" Target="../ink/ink7.xml"/><Relationship Id="rId3" Type="http://schemas.openxmlformats.org/officeDocument/2006/relationships/image" Target="../media/image12.png"/><Relationship Id="rId21" Type="http://schemas.openxmlformats.org/officeDocument/2006/relationships/image" Target="../media/image29.png"/><Relationship Id="rId7" Type="http://schemas.openxmlformats.org/officeDocument/2006/relationships/image" Target="../media/image22.png"/><Relationship Id="rId12" Type="http://schemas.openxmlformats.org/officeDocument/2006/relationships/customXml" Target="../ink/ink4.xml"/><Relationship Id="rId17" Type="http://schemas.openxmlformats.org/officeDocument/2006/relationships/image" Target="../media/image27.png"/><Relationship Id="rId2" Type="http://schemas.openxmlformats.org/officeDocument/2006/relationships/notesSlide" Target="../notesSlides/notesSlide5.xml"/><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3.xml"/><Relationship Id="rId6" Type="http://schemas.openxmlformats.org/officeDocument/2006/relationships/customXml" Target="../ink/ink1.xml"/><Relationship Id="rId11" Type="http://schemas.openxmlformats.org/officeDocument/2006/relationships/image" Target="../media/image24.png"/><Relationship Id="rId5" Type="http://schemas.openxmlformats.org/officeDocument/2006/relationships/image" Target="../media/image14.png"/><Relationship Id="rId15" Type="http://schemas.openxmlformats.org/officeDocument/2006/relationships/image" Target="../media/image26.png"/><Relationship Id="rId10" Type="http://schemas.openxmlformats.org/officeDocument/2006/relationships/customXml" Target="../ink/ink3.xml"/><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23.png"/><Relationship Id="rId14" Type="http://schemas.openxmlformats.org/officeDocument/2006/relationships/customXml" Target="../ink/ink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pro.arcgis.com/en/pro-app/latest/arcpy/mapping/alphabeticallistofclasses.htm"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customXml" Target="../ink/ink9.xml"/><Relationship Id="rId7" Type="http://schemas.openxmlformats.org/officeDocument/2006/relationships/image" Target="../media/image12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customXml" Target="../ink/ink10.xml"/><Relationship Id="rId5" Type="http://schemas.openxmlformats.org/officeDocument/2006/relationships/image" Target="../media/image110.png"/></Relationships>
</file>

<file path=ppt/slides/_rels/slide71.xml.rels><?xml version="1.0" encoding="UTF-8" standalone="yes"?>
<Relationships xmlns="http://schemas.openxmlformats.org/package/2006/relationships"><Relationship Id="rId3" Type="http://schemas.openxmlformats.org/officeDocument/2006/relationships/customXml" Target="../ink/ink11.xml"/><Relationship Id="rId7"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60.png"/><Relationship Id="rId5" Type="http://schemas.openxmlformats.org/officeDocument/2006/relationships/customXml" Target="../ink/ink12.xml"/><Relationship Id="rId4" Type="http://schemas.openxmlformats.org/officeDocument/2006/relationships/image" Target="../media/image450.png"/></Relationships>
</file>

<file path=ppt/slides/_rels/slide72.xml.rels><?xml version="1.0" encoding="UTF-8" standalone="yes"?>
<Relationships xmlns="http://schemas.openxmlformats.org/package/2006/relationships"><Relationship Id="rId3" Type="http://schemas.openxmlformats.org/officeDocument/2006/relationships/customXml" Target="../ink/ink13.xml"/><Relationship Id="rId7"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customXml" Target="../ink/ink14.xml"/><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F9D19BCE-3DB3-442D-941B-AF63D021AAAD}"/>
              </a:ext>
            </a:extLst>
          </p:cNvPr>
          <p:cNvSpPr>
            <a:spLocks noGrp="1" noChangeArrowheads="1"/>
          </p:cNvSpPr>
          <p:nvPr>
            <p:ph type="ctrTitle"/>
          </p:nvPr>
        </p:nvSpPr>
        <p:spPr>
          <a:xfrm>
            <a:off x="401556" y="722671"/>
            <a:ext cx="3395662" cy="1524000"/>
          </a:xfrm>
        </p:spPr>
        <p:txBody>
          <a:bodyPr/>
          <a:lstStyle/>
          <a:p>
            <a:pPr eaLnBrk="1" fontAlgn="auto" hangingPunct="1">
              <a:spcAft>
                <a:spcPts val="0"/>
              </a:spcAft>
              <a:defRPr/>
            </a:pPr>
            <a:r>
              <a:rPr lang="en-US" altLang="en-US" sz="4800" dirty="0"/>
              <a:t>Mapping with </a:t>
            </a:r>
            <a:r>
              <a:rPr lang="en-US" altLang="en-US" sz="4800" dirty="0" err="1"/>
              <a:t>arcpy</a:t>
            </a:r>
            <a:endParaRPr lang="en-US" altLang="en-US" sz="4800" dirty="0"/>
          </a:p>
        </p:txBody>
      </p:sp>
      <p:sp>
        <p:nvSpPr>
          <p:cNvPr id="2051" name="Rectangle 3">
            <a:extLst>
              <a:ext uri="{FF2B5EF4-FFF2-40B4-BE49-F238E27FC236}">
                <a16:creationId xmlns:a16="http://schemas.microsoft.com/office/drawing/2014/main" id="{CD677D74-A05B-44B7-888A-86A57D973B12}"/>
              </a:ext>
            </a:extLst>
          </p:cNvPr>
          <p:cNvSpPr>
            <a:spLocks noGrp="1" noChangeArrowheads="1"/>
          </p:cNvSpPr>
          <p:nvPr>
            <p:ph type="subTitle" idx="1"/>
          </p:nvPr>
        </p:nvSpPr>
        <p:spPr>
          <a:xfrm>
            <a:off x="631825" y="5105400"/>
            <a:ext cx="3940175" cy="1066800"/>
          </a:xfrm>
        </p:spPr>
        <p:txBody>
          <a:bodyPr>
            <a:normAutofit fontScale="40000" lnSpcReduction="20000"/>
          </a:bodyPr>
          <a:lstStyle/>
          <a:p>
            <a:pPr algn="l" eaLnBrk="1" fontAlgn="auto" hangingPunct="1">
              <a:lnSpc>
                <a:spcPct val="120000"/>
              </a:lnSpc>
              <a:spcBef>
                <a:spcPct val="0"/>
              </a:spcBef>
              <a:spcAft>
                <a:spcPts val="0"/>
              </a:spcAft>
              <a:defRPr/>
            </a:pPr>
            <a:r>
              <a:rPr lang="en-US" sz="3600" dirty="0">
                <a:solidFill>
                  <a:srgbClr val="2E75B6"/>
                </a:solidFill>
                <a:ea typeface="+mj-ea"/>
                <a:cs typeface="+mj-cs"/>
              </a:rPr>
              <a:t>GIS540 </a:t>
            </a:r>
          </a:p>
          <a:p>
            <a:pPr algn="l">
              <a:lnSpc>
                <a:spcPct val="120000"/>
              </a:lnSpc>
              <a:spcBef>
                <a:spcPct val="0"/>
              </a:spcBef>
              <a:defRPr/>
            </a:pPr>
            <a:r>
              <a:rPr lang="en-US" sz="3600" dirty="0">
                <a:solidFill>
                  <a:srgbClr val="2E75B6"/>
                </a:solidFill>
                <a:ea typeface="+mj-ea"/>
                <a:cs typeface="+mj-cs"/>
              </a:rPr>
              <a:t>Dr. Tateosian</a:t>
            </a:r>
          </a:p>
          <a:p>
            <a:pPr algn="l" eaLnBrk="1" fontAlgn="auto" hangingPunct="1">
              <a:lnSpc>
                <a:spcPct val="120000"/>
              </a:lnSpc>
              <a:spcBef>
                <a:spcPct val="0"/>
              </a:spcBef>
              <a:spcAft>
                <a:spcPts val="0"/>
              </a:spcAft>
              <a:defRPr/>
            </a:pPr>
            <a:r>
              <a:rPr lang="en-US" sz="3600" dirty="0">
                <a:solidFill>
                  <a:srgbClr val="2E75B6"/>
                </a:solidFill>
                <a:ea typeface="+mj-ea"/>
                <a:cs typeface="+mj-cs"/>
              </a:rPr>
              <a:t>Center for Geospatial Analytics</a:t>
            </a:r>
          </a:p>
          <a:p>
            <a:pPr algn="l">
              <a:lnSpc>
                <a:spcPct val="120000"/>
              </a:lnSpc>
              <a:spcBef>
                <a:spcPct val="0"/>
              </a:spcBef>
              <a:defRPr/>
            </a:pPr>
            <a:r>
              <a:rPr lang="en-US" sz="3600" dirty="0">
                <a:solidFill>
                  <a:srgbClr val="2E75B6"/>
                </a:solidFill>
                <a:ea typeface="+mj-ea"/>
                <a:cs typeface="+mj-cs"/>
              </a:rPr>
              <a:t>North Carolina State University</a:t>
            </a:r>
          </a:p>
          <a:p>
            <a:pPr algn="l" eaLnBrk="1" fontAlgn="auto" hangingPunct="1">
              <a:lnSpc>
                <a:spcPct val="120000"/>
              </a:lnSpc>
              <a:spcBef>
                <a:spcPct val="0"/>
              </a:spcBef>
              <a:spcAft>
                <a:spcPts val="0"/>
              </a:spcAft>
              <a:defRPr/>
            </a:pPr>
            <a:endParaRPr lang="en-US" sz="2800" dirty="0">
              <a:solidFill>
                <a:srgbClr val="585600"/>
              </a:solidFill>
              <a:latin typeface="Times New Roman" charset="0"/>
              <a:ea typeface="ＭＳ Ｐゴシック" charset="0"/>
            </a:endParaRPr>
          </a:p>
          <a:p>
            <a:pPr eaLnBrk="1" hangingPunct="1">
              <a:lnSpc>
                <a:spcPct val="80000"/>
              </a:lnSpc>
              <a:defRPr/>
            </a:pPr>
            <a:endParaRPr lang="en-US" sz="2400" dirty="0">
              <a:solidFill>
                <a:srgbClr val="B2B062"/>
              </a:solidFill>
              <a:ea typeface="ＭＳ Ｐゴシック" charset="0"/>
            </a:endParaRPr>
          </a:p>
        </p:txBody>
      </p:sp>
      <p:pic>
        <p:nvPicPr>
          <p:cNvPr id="3" name="Picture 2" descr="Accessible Color: The Work of Cynthia Brewer | Libwen Reviews">
            <a:extLst>
              <a:ext uri="{FF2B5EF4-FFF2-40B4-BE49-F238E27FC236}">
                <a16:creationId xmlns:a16="http://schemas.microsoft.com/office/drawing/2014/main" id="{BD02362D-97C4-2799-D963-A0CC32A1F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815556"/>
            <a:ext cx="5438987" cy="38242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3624E-3B9C-7CA8-FF10-F9CF17D136EF}"/>
              </a:ext>
            </a:extLst>
          </p:cNvPr>
          <p:cNvSpPr txBox="1"/>
          <p:nvPr/>
        </p:nvSpPr>
        <p:spPr>
          <a:xfrm>
            <a:off x="3429000" y="4648200"/>
            <a:ext cx="5715000" cy="276999"/>
          </a:xfrm>
          <a:prstGeom prst="rect">
            <a:avLst/>
          </a:prstGeom>
          <a:noFill/>
        </p:spPr>
        <p:txBody>
          <a:bodyPr wrap="square">
            <a:spAutoFit/>
          </a:bodyPr>
          <a:lstStyle/>
          <a:p>
            <a:r>
              <a:rPr lang="en-US" sz="600" b="0" i="0" dirty="0">
                <a:solidFill>
                  <a:schemeClr val="bg1">
                    <a:lumMod val="85000"/>
                  </a:schemeClr>
                </a:solidFill>
                <a:effectLst/>
                <a:latin typeface="Arial" panose="020B0604020202020204" pitchFamily="34" charset="0"/>
              </a:rPr>
              <a:t>Brewer, Cynthia A., and Trudy A. </a:t>
            </a:r>
            <a:r>
              <a:rPr lang="en-US" sz="600" b="0" i="0" dirty="0" err="1">
                <a:solidFill>
                  <a:schemeClr val="bg1">
                    <a:lumMod val="85000"/>
                  </a:schemeClr>
                </a:solidFill>
                <a:effectLst/>
                <a:latin typeface="Arial" panose="020B0604020202020204" pitchFamily="34" charset="0"/>
              </a:rPr>
              <a:t>Suchan</a:t>
            </a:r>
            <a:r>
              <a:rPr lang="en-US" sz="600" b="0" i="0" dirty="0">
                <a:solidFill>
                  <a:schemeClr val="bg1">
                    <a:lumMod val="85000"/>
                  </a:schemeClr>
                </a:solidFill>
                <a:effectLst/>
                <a:latin typeface="Arial" panose="020B0604020202020204" pitchFamily="34" charset="0"/>
              </a:rPr>
              <a:t>. </a:t>
            </a:r>
            <a:r>
              <a:rPr lang="en-US" sz="600" b="0" i="1" dirty="0">
                <a:solidFill>
                  <a:schemeClr val="bg1">
                    <a:lumMod val="85000"/>
                  </a:schemeClr>
                </a:solidFill>
                <a:effectLst/>
                <a:latin typeface="Arial" panose="020B0604020202020204" pitchFamily="34" charset="0"/>
              </a:rPr>
              <a:t>Mapping Census 2000: The geography of US diversity, 2000: Census 2000 special reports</a:t>
            </a:r>
            <a:r>
              <a:rPr lang="en-US" sz="600" b="0" i="0" dirty="0">
                <a:solidFill>
                  <a:schemeClr val="bg1">
                    <a:lumMod val="85000"/>
                  </a:schemeClr>
                </a:solidFill>
                <a:effectLst/>
                <a:latin typeface="Arial" panose="020B0604020202020204" pitchFamily="34" charset="0"/>
              </a:rPr>
              <a:t>. Vol. 1. No. 1. US Department </a:t>
            </a:r>
          </a:p>
          <a:p>
            <a:r>
              <a:rPr lang="en-US" sz="600" b="0" i="0" dirty="0">
                <a:solidFill>
                  <a:schemeClr val="bg1">
                    <a:lumMod val="85000"/>
                  </a:schemeClr>
                </a:solidFill>
                <a:effectLst/>
                <a:latin typeface="Arial" panose="020B0604020202020204" pitchFamily="34" charset="0"/>
              </a:rPr>
              <a:t>of Commerce, Economics and Statistics Administration, US Census Bureau, 2001.</a:t>
            </a:r>
            <a:endParaRPr lang="en-US" sz="600" dirty="0">
              <a:solidFill>
                <a:schemeClr val="bg1">
                  <a:lumMod val="8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721EEBA-F18B-45E5-9FEF-0CA0B0581105}"/>
              </a:ext>
            </a:extLst>
          </p:cNvPr>
          <p:cNvPicPr>
            <a:picLocks noChangeAspect="1"/>
          </p:cNvPicPr>
          <p:nvPr/>
        </p:nvPicPr>
        <p:blipFill>
          <a:blip r:embed="rId3"/>
          <a:stretch>
            <a:fillRect/>
          </a:stretch>
        </p:blipFill>
        <p:spPr>
          <a:xfrm>
            <a:off x="875274" y="987552"/>
            <a:ext cx="7354326" cy="5630061"/>
          </a:xfrm>
          <a:prstGeom prst="rect">
            <a:avLst/>
          </a:prstGeom>
        </p:spPr>
      </p:pic>
      <p:sp>
        <p:nvSpPr>
          <p:cNvPr id="27" name="Rectangle 26">
            <a:extLst>
              <a:ext uri="{FF2B5EF4-FFF2-40B4-BE49-F238E27FC236}">
                <a16:creationId xmlns:a16="http://schemas.microsoft.com/office/drawing/2014/main" id="{9671CCA2-2C53-4687-9BA0-FBB505A32BBD}"/>
              </a:ext>
            </a:extLst>
          </p:cNvPr>
          <p:cNvSpPr/>
          <p:nvPr/>
        </p:nvSpPr>
        <p:spPr>
          <a:xfrm>
            <a:off x="3770874" y="2044392"/>
            <a:ext cx="4458723" cy="2548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0" name="Title 1">
            <a:extLst>
              <a:ext uri="{FF2B5EF4-FFF2-40B4-BE49-F238E27FC236}">
                <a16:creationId xmlns:a16="http://schemas.microsoft.com/office/drawing/2014/main" id="{E2B75A15-C6BD-4241-B8CA-78F03DE77D74}"/>
              </a:ext>
            </a:extLst>
          </p:cNvPr>
          <p:cNvSpPr>
            <a:spLocks noGrp="1" noChangeArrowheads="1"/>
          </p:cNvSpPr>
          <p:nvPr>
            <p:ph type="title"/>
          </p:nvPr>
        </p:nvSpPr>
        <p:spPr/>
        <p:txBody>
          <a:bodyPr/>
          <a:lstStyle/>
          <a:p>
            <a:r>
              <a:rPr lang="en-US" altLang="en-US" dirty="0"/>
              <a:t>ArcGIS Pro project hierarchy</a:t>
            </a:r>
          </a:p>
        </p:txBody>
      </p:sp>
      <p:sp>
        <p:nvSpPr>
          <p:cNvPr id="10" name="TextBox 9">
            <a:extLst>
              <a:ext uri="{FF2B5EF4-FFF2-40B4-BE49-F238E27FC236}">
                <a16:creationId xmlns:a16="http://schemas.microsoft.com/office/drawing/2014/main" id="{96F0D78D-CD19-4DE0-9A84-0E4B6BFDEB65}"/>
              </a:ext>
            </a:extLst>
          </p:cNvPr>
          <p:cNvSpPr txBox="1"/>
          <p:nvPr/>
        </p:nvSpPr>
        <p:spPr>
          <a:xfrm>
            <a:off x="1219200" y="3940938"/>
            <a:ext cx="990600" cy="369332"/>
          </a:xfrm>
          <a:prstGeom prst="rect">
            <a:avLst/>
          </a:prstGeom>
          <a:noFill/>
        </p:spPr>
        <p:txBody>
          <a:bodyPr wrap="square" rtlCol="0">
            <a:spAutoFit/>
          </a:bodyPr>
          <a:lstStyle/>
          <a:p>
            <a:r>
              <a:rPr lang="en-US" dirty="0"/>
              <a:t>Layers</a:t>
            </a:r>
          </a:p>
        </p:txBody>
      </p:sp>
      <p:cxnSp>
        <p:nvCxnSpPr>
          <p:cNvPr id="12" name="Straight Arrow Connector 11">
            <a:extLst>
              <a:ext uri="{FF2B5EF4-FFF2-40B4-BE49-F238E27FC236}">
                <a16:creationId xmlns:a16="http://schemas.microsoft.com/office/drawing/2014/main" id="{4DDBE648-AD19-4F6F-8A25-4A39B7230738}"/>
              </a:ext>
            </a:extLst>
          </p:cNvPr>
          <p:cNvCxnSpPr/>
          <p:nvPr/>
        </p:nvCxnSpPr>
        <p:spPr>
          <a:xfrm>
            <a:off x="2209800" y="4133088"/>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734C3EF-FA75-4129-B41E-A298A60D9EA3}"/>
              </a:ext>
            </a:extLst>
          </p:cNvPr>
          <p:cNvCxnSpPr/>
          <p:nvPr/>
        </p:nvCxnSpPr>
        <p:spPr>
          <a:xfrm>
            <a:off x="2209800" y="4628126"/>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A265521-2784-4A80-894D-9437F1E83AD1}"/>
              </a:ext>
            </a:extLst>
          </p:cNvPr>
          <p:cNvCxnSpPr/>
          <p:nvPr/>
        </p:nvCxnSpPr>
        <p:spPr>
          <a:xfrm>
            <a:off x="2209800" y="5085326"/>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234B89BA-C151-47D2-9A63-EB4FF294B358}"/>
              </a:ext>
            </a:extLst>
          </p:cNvPr>
          <p:cNvSpPr/>
          <p:nvPr/>
        </p:nvSpPr>
        <p:spPr>
          <a:xfrm>
            <a:off x="3085075" y="1744761"/>
            <a:ext cx="1828800" cy="2548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74BE572-CF33-48CE-B299-C12590DDF669}"/>
              </a:ext>
            </a:extLst>
          </p:cNvPr>
          <p:cNvSpPr txBox="1"/>
          <p:nvPr/>
        </p:nvSpPr>
        <p:spPr>
          <a:xfrm>
            <a:off x="1034764" y="2895600"/>
            <a:ext cx="2318036" cy="369332"/>
          </a:xfrm>
          <a:prstGeom prst="rect">
            <a:avLst/>
          </a:prstGeom>
          <a:noFill/>
        </p:spPr>
        <p:txBody>
          <a:bodyPr wrap="square" rtlCol="0">
            <a:spAutoFit/>
          </a:bodyPr>
          <a:lstStyle/>
          <a:p>
            <a:r>
              <a:rPr lang="en-US" dirty="0"/>
              <a:t>Map (has layers)</a:t>
            </a:r>
          </a:p>
        </p:txBody>
      </p:sp>
      <p:sp>
        <p:nvSpPr>
          <p:cNvPr id="33" name="TextBox 32">
            <a:extLst>
              <a:ext uri="{FF2B5EF4-FFF2-40B4-BE49-F238E27FC236}">
                <a16:creationId xmlns:a16="http://schemas.microsoft.com/office/drawing/2014/main" id="{0BE4FF9D-D7DC-4E18-A62A-CB99F2AA44C3}"/>
              </a:ext>
            </a:extLst>
          </p:cNvPr>
          <p:cNvSpPr txBox="1"/>
          <p:nvPr/>
        </p:nvSpPr>
        <p:spPr>
          <a:xfrm>
            <a:off x="1034764" y="1008432"/>
            <a:ext cx="3613436" cy="369332"/>
          </a:xfrm>
          <a:prstGeom prst="rect">
            <a:avLst/>
          </a:prstGeom>
          <a:noFill/>
        </p:spPr>
        <p:txBody>
          <a:bodyPr wrap="square" rtlCol="0">
            <a:spAutoFit/>
          </a:bodyPr>
          <a:lstStyle/>
          <a:p>
            <a:r>
              <a:rPr lang="en-US" dirty="0"/>
              <a:t>Project (has maps and layouts)</a:t>
            </a:r>
          </a:p>
        </p:txBody>
      </p:sp>
      <p:sp>
        <p:nvSpPr>
          <p:cNvPr id="36" name="Rectangle 35">
            <a:extLst>
              <a:ext uri="{FF2B5EF4-FFF2-40B4-BE49-F238E27FC236}">
                <a16:creationId xmlns:a16="http://schemas.microsoft.com/office/drawing/2014/main" id="{48AF17CD-1A15-4C3B-979D-8010DDFDD49D}"/>
              </a:ext>
            </a:extLst>
          </p:cNvPr>
          <p:cNvSpPr/>
          <p:nvPr/>
        </p:nvSpPr>
        <p:spPr>
          <a:xfrm>
            <a:off x="5144526" y="1789553"/>
            <a:ext cx="3022325" cy="2548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597C463D-1158-46E3-A47E-37B11E6D6AC0}"/>
              </a:ext>
            </a:extLst>
          </p:cNvPr>
          <p:cNvPicPr>
            <a:picLocks noChangeAspect="1"/>
          </p:cNvPicPr>
          <p:nvPr/>
        </p:nvPicPr>
        <p:blipFill>
          <a:blip r:embed="rId4"/>
          <a:stretch>
            <a:fillRect/>
          </a:stretch>
        </p:blipFill>
        <p:spPr>
          <a:xfrm>
            <a:off x="3045450" y="3648265"/>
            <a:ext cx="3096057" cy="314369"/>
          </a:xfrm>
          <a:prstGeom prst="rect">
            <a:avLst/>
          </a:prstGeom>
        </p:spPr>
      </p:pic>
      <p:cxnSp>
        <p:nvCxnSpPr>
          <p:cNvPr id="32" name="Straight Arrow Connector 31">
            <a:extLst>
              <a:ext uri="{FF2B5EF4-FFF2-40B4-BE49-F238E27FC236}">
                <a16:creationId xmlns:a16="http://schemas.microsoft.com/office/drawing/2014/main" id="{BC650927-AFA6-49D2-ABC5-6CED3C124908}"/>
              </a:ext>
            </a:extLst>
          </p:cNvPr>
          <p:cNvCxnSpPr>
            <a:cxnSpLocks/>
          </p:cNvCxnSpPr>
          <p:nvPr/>
        </p:nvCxnSpPr>
        <p:spPr>
          <a:xfrm>
            <a:off x="2438400" y="1905000"/>
            <a:ext cx="7620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B7A005D-F643-4CA1-B9E0-A591002E9D08}"/>
              </a:ext>
            </a:extLst>
          </p:cNvPr>
          <p:cNvCxnSpPr/>
          <p:nvPr/>
        </p:nvCxnSpPr>
        <p:spPr>
          <a:xfrm>
            <a:off x="2438400" y="1402080"/>
            <a:ext cx="0" cy="521208"/>
          </a:xfrm>
          <a:prstGeom prst="line">
            <a:avLst/>
          </a:prstGeom>
          <a:ln w="38100"/>
        </p:spPr>
        <p:style>
          <a:lnRef idx="1">
            <a:schemeClr val="dk1"/>
          </a:lnRef>
          <a:fillRef idx="0">
            <a:schemeClr val="dk1"/>
          </a:fillRef>
          <a:effectRef idx="0">
            <a:schemeClr val="dk1"/>
          </a:effectRef>
          <a:fontRef idx="minor">
            <a:schemeClr val="tx1"/>
          </a:fontRef>
        </p:style>
      </p:cxnSp>
      <p:pic>
        <p:nvPicPr>
          <p:cNvPr id="40" name="Picture 39">
            <a:extLst>
              <a:ext uri="{FF2B5EF4-FFF2-40B4-BE49-F238E27FC236}">
                <a16:creationId xmlns:a16="http://schemas.microsoft.com/office/drawing/2014/main" id="{91AAE0BD-D479-4798-86A6-D5FA70461C39}"/>
              </a:ext>
            </a:extLst>
          </p:cNvPr>
          <p:cNvPicPr>
            <a:picLocks noChangeAspect="1"/>
          </p:cNvPicPr>
          <p:nvPr/>
        </p:nvPicPr>
        <p:blipFill>
          <a:blip r:embed="rId5"/>
          <a:stretch>
            <a:fillRect/>
          </a:stretch>
        </p:blipFill>
        <p:spPr>
          <a:xfrm>
            <a:off x="3441980" y="1748074"/>
            <a:ext cx="1771897" cy="247685"/>
          </a:xfrm>
          <a:prstGeom prst="rect">
            <a:avLst/>
          </a:prstGeom>
        </p:spPr>
      </p:pic>
      <p:cxnSp>
        <p:nvCxnSpPr>
          <p:cNvPr id="45" name="Straight Arrow Connector 44">
            <a:extLst>
              <a:ext uri="{FF2B5EF4-FFF2-40B4-BE49-F238E27FC236}">
                <a16:creationId xmlns:a16="http://schemas.microsoft.com/office/drawing/2014/main" id="{524EB704-5F54-4385-8BEB-31D24173799F}"/>
              </a:ext>
            </a:extLst>
          </p:cNvPr>
          <p:cNvCxnSpPr/>
          <p:nvPr/>
        </p:nvCxnSpPr>
        <p:spPr>
          <a:xfrm>
            <a:off x="2246874" y="3775011"/>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D6D91319-6CA3-4EF5-9680-CBD36DC42704}"/>
              </a:ext>
            </a:extLst>
          </p:cNvPr>
          <p:cNvCxnSpPr/>
          <p:nvPr/>
        </p:nvCxnSpPr>
        <p:spPr>
          <a:xfrm>
            <a:off x="2229678" y="3275540"/>
            <a:ext cx="0" cy="521208"/>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2011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721EEBA-F18B-45E5-9FEF-0CA0B0581105}"/>
              </a:ext>
            </a:extLst>
          </p:cNvPr>
          <p:cNvPicPr>
            <a:picLocks noChangeAspect="1"/>
          </p:cNvPicPr>
          <p:nvPr/>
        </p:nvPicPr>
        <p:blipFill>
          <a:blip r:embed="rId3"/>
          <a:stretch>
            <a:fillRect/>
          </a:stretch>
        </p:blipFill>
        <p:spPr>
          <a:xfrm>
            <a:off x="875274" y="977592"/>
            <a:ext cx="7354326" cy="5630061"/>
          </a:xfrm>
          <a:prstGeom prst="rect">
            <a:avLst/>
          </a:prstGeom>
        </p:spPr>
      </p:pic>
      <p:sp>
        <p:nvSpPr>
          <p:cNvPr id="27" name="Rectangle 26">
            <a:extLst>
              <a:ext uri="{FF2B5EF4-FFF2-40B4-BE49-F238E27FC236}">
                <a16:creationId xmlns:a16="http://schemas.microsoft.com/office/drawing/2014/main" id="{9671CCA2-2C53-4687-9BA0-FBB505A32BBD}"/>
              </a:ext>
            </a:extLst>
          </p:cNvPr>
          <p:cNvSpPr/>
          <p:nvPr/>
        </p:nvSpPr>
        <p:spPr>
          <a:xfrm>
            <a:off x="3770874" y="2044392"/>
            <a:ext cx="4458723" cy="2548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0" name="Title 1">
            <a:extLst>
              <a:ext uri="{FF2B5EF4-FFF2-40B4-BE49-F238E27FC236}">
                <a16:creationId xmlns:a16="http://schemas.microsoft.com/office/drawing/2014/main" id="{E2B75A15-C6BD-4241-B8CA-78F03DE77D74}"/>
              </a:ext>
            </a:extLst>
          </p:cNvPr>
          <p:cNvSpPr>
            <a:spLocks noGrp="1" noChangeArrowheads="1"/>
          </p:cNvSpPr>
          <p:nvPr>
            <p:ph type="title"/>
          </p:nvPr>
        </p:nvSpPr>
        <p:spPr/>
        <p:txBody>
          <a:bodyPr/>
          <a:lstStyle/>
          <a:p>
            <a:r>
              <a:rPr lang="en-US" altLang="en-US" dirty="0"/>
              <a:t>ArcGIS Pro project hierarchy</a:t>
            </a:r>
          </a:p>
        </p:txBody>
      </p:sp>
      <p:sp>
        <p:nvSpPr>
          <p:cNvPr id="10" name="TextBox 9">
            <a:extLst>
              <a:ext uri="{FF2B5EF4-FFF2-40B4-BE49-F238E27FC236}">
                <a16:creationId xmlns:a16="http://schemas.microsoft.com/office/drawing/2014/main" id="{96F0D78D-CD19-4DE0-9A84-0E4B6BFDEB65}"/>
              </a:ext>
            </a:extLst>
          </p:cNvPr>
          <p:cNvSpPr txBox="1"/>
          <p:nvPr/>
        </p:nvSpPr>
        <p:spPr>
          <a:xfrm>
            <a:off x="1332474" y="3962400"/>
            <a:ext cx="990600" cy="369332"/>
          </a:xfrm>
          <a:prstGeom prst="rect">
            <a:avLst/>
          </a:prstGeom>
          <a:noFill/>
        </p:spPr>
        <p:txBody>
          <a:bodyPr wrap="square" rtlCol="0">
            <a:spAutoFit/>
          </a:bodyPr>
          <a:lstStyle/>
          <a:p>
            <a:r>
              <a:rPr lang="en-US" dirty="0"/>
              <a:t>Layers</a:t>
            </a:r>
          </a:p>
        </p:txBody>
      </p:sp>
      <p:cxnSp>
        <p:nvCxnSpPr>
          <p:cNvPr id="12" name="Straight Arrow Connector 11">
            <a:extLst>
              <a:ext uri="{FF2B5EF4-FFF2-40B4-BE49-F238E27FC236}">
                <a16:creationId xmlns:a16="http://schemas.microsoft.com/office/drawing/2014/main" id="{4DDBE648-AD19-4F6F-8A25-4A39B7230738}"/>
              </a:ext>
            </a:extLst>
          </p:cNvPr>
          <p:cNvCxnSpPr/>
          <p:nvPr/>
        </p:nvCxnSpPr>
        <p:spPr>
          <a:xfrm>
            <a:off x="2246874" y="4191000"/>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734C3EF-FA75-4129-B41E-A298A60D9EA3}"/>
              </a:ext>
            </a:extLst>
          </p:cNvPr>
          <p:cNvCxnSpPr/>
          <p:nvPr/>
        </p:nvCxnSpPr>
        <p:spPr>
          <a:xfrm>
            <a:off x="2246874" y="4692134"/>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A265521-2784-4A80-894D-9437F1E83AD1}"/>
              </a:ext>
            </a:extLst>
          </p:cNvPr>
          <p:cNvCxnSpPr/>
          <p:nvPr/>
        </p:nvCxnSpPr>
        <p:spPr>
          <a:xfrm>
            <a:off x="2246874" y="5149334"/>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234B89BA-C151-47D2-9A63-EB4FF294B358}"/>
              </a:ext>
            </a:extLst>
          </p:cNvPr>
          <p:cNvSpPr/>
          <p:nvPr/>
        </p:nvSpPr>
        <p:spPr>
          <a:xfrm>
            <a:off x="3085075" y="1744761"/>
            <a:ext cx="1828800" cy="2548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74BE572-CF33-48CE-B299-C12590DDF669}"/>
              </a:ext>
            </a:extLst>
          </p:cNvPr>
          <p:cNvSpPr txBox="1"/>
          <p:nvPr/>
        </p:nvSpPr>
        <p:spPr>
          <a:xfrm>
            <a:off x="924339" y="2762856"/>
            <a:ext cx="2318036" cy="369332"/>
          </a:xfrm>
          <a:prstGeom prst="rect">
            <a:avLst/>
          </a:prstGeom>
          <a:noFill/>
        </p:spPr>
        <p:txBody>
          <a:bodyPr wrap="square" rtlCol="0">
            <a:spAutoFit/>
          </a:bodyPr>
          <a:lstStyle/>
          <a:p>
            <a:r>
              <a:rPr lang="en-US" dirty="0"/>
              <a:t>Map (has layers)</a:t>
            </a:r>
          </a:p>
        </p:txBody>
      </p:sp>
      <p:sp>
        <p:nvSpPr>
          <p:cNvPr id="33" name="TextBox 32">
            <a:extLst>
              <a:ext uri="{FF2B5EF4-FFF2-40B4-BE49-F238E27FC236}">
                <a16:creationId xmlns:a16="http://schemas.microsoft.com/office/drawing/2014/main" id="{0BE4FF9D-D7DC-4E18-A62A-CB99F2AA44C3}"/>
              </a:ext>
            </a:extLst>
          </p:cNvPr>
          <p:cNvSpPr txBox="1"/>
          <p:nvPr/>
        </p:nvSpPr>
        <p:spPr>
          <a:xfrm>
            <a:off x="1229975" y="1008432"/>
            <a:ext cx="3683900" cy="369332"/>
          </a:xfrm>
          <a:prstGeom prst="rect">
            <a:avLst/>
          </a:prstGeom>
          <a:noFill/>
        </p:spPr>
        <p:txBody>
          <a:bodyPr wrap="square" rtlCol="0">
            <a:spAutoFit/>
          </a:bodyPr>
          <a:lstStyle/>
          <a:p>
            <a:r>
              <a:rPr lang="en-US" dirty="0"/>
              <a:t>Project (has maps and layouts)</a:t>
            </a:r>
          </a:p>
        </p:txBody>
      </p:sp>
      <p:sp>
        <p:nvSpPr>
          <p:cNvPr id="36" name="Rectangle 35">
            <a:extLst>
              <a:ext uri="{FF2B5EF4-FFF2-40B4-BE49-F238E27FC236}">
                <a16:creationId xmlns:a16="http://schemas.microsoft.com/office/drawing/2014/main" id="{48AF17CD-1A15-4C3B-979D-8010DDFDD49D}"/>
              </a:ext>
            </a:extLst>
          </p:cNvPr>
          <p:cNvSpPr/>
          <p:nvPr/>
        </p:nvSpPr>
        <p:spPr>
          <a:xfrm>
            <a:off x="5144526" y="1789553"/>
            <a:ext cx="3022325" cy="2548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07E2A025-D105-4A2B-8B1E-66A66F1839BB}"/>
              </a:ext>
            </a:extLst>
          </p:cNvPr>
          <p:cNvCxnSpPr>
            <a:cxnSpLocks/>
          </p:cNvCxnSpPr>
          <p:nvPr/>
        </p:nvCxnSpPr>
        <p:spPr>
          <a:xfrm>
            <a:off x="7306554" y="1626816"/>
            <a:ext cx="0" cy="612648"/>
          </a:xfrm>
          <a:prstGeom prst="straightConnector1">
            <a:avLst/>
          </a:prstGeom>
          <a:ln w="381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pic>
        <p:nvPicPr>
          <p:cNvPr id="29" name="Picture 28">
            <a:extLst>
              <a:ext uri="{FF2B5EF4-FFF2-40B4-BE49-F238E27FC236}">
                <a16:creationId xmlns:a16="http://schemas.microsoft.com/office/drawing/2014/main" id="{597C463D-1158-46E3-A47E-37B11E6D6AC0}"/>
              </a:ext>
            </a:extLst>
          </p:cNvPr>
          <p:cNvPicPr>
            <a:picLocks noChangeAspect="1"/>
          </p:cNvPicPr>
          <p:nvPr/>
        </p:nvPicPr>
        <p:blipFill>
          <a:blip r:embed="rId4"/>
          <a:stretch>
            <a:fillRect/>
          </a:stretch>
        </p:blipFill>
        <p:spPr>
          <a:xfrm>
            <a:off x="3045450" y="3648265"/>
            <a:ext cx="3096057" cy="314369"/>
          </a:xfrm>
          <a:prstGeom prst="rect">
            <a:avLst/>
          </a:prstGeom>
        </p:spPr>
      </p:pic>
      <p:cxnSp>
        <p:nvCxnSpPr>
          <p:cNvPr id="25" name="Straight Arrow Connector 24">
            <a:extLst>
              <a:ext uri="{FF2B5EF4-FFF2-40B4-BE49-F238E27FC236}">
                <a16:creationId xmlns:a16="http://schemas.microsoft.com/office/drawing/2014/main" id="{72CE906B-0E2D-4C8E-BD5B-4525C83DEA18}"/>
              </a:ext>
            </a:extLst>
          </p:cNvPr>
          <p:cNvCxnSpPr>
            <a:cxnSpLocks/>
          </p:cNvCxnSpPr>
          <p:nvPr/>
        </p:nvCxnSpPr>
        <p:spPr>
          <a:xfrm>
            <a:off x="6319002" y="1626816"/>
            <a:ext cx="0" cy="612648"/>
          </a:xfrm>
          <a:prstGeom prst="straightConnector1">
            <a:avLst/>
          </a:prstGeom>
          <a:ln w="381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C650927-AFA6-49D2-ABC5-6CED3C124908}"/>
              </a:ext>
            </a:extLst>
          </p:cNvPr>
          <p:cNvCxnSpPr>
            <a:cxnSpLocks/>
          </p:cNvCxnSpPr>
          <p:nvPr/>
        </p:nvCxnSpPr>
        <p:spPr>
          <a:xfrm>
            <a:off x="2438400" y="1905000"/>
            <a:ext cx="7620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B7A005D-F643-4CA1-B9E0-A591002E9D08}"/>
              </a:ext>
            </a:extLst>
          </p:cNvPr>
          <p:cNvCxnSpPr/>
          <p:nvPr/>
        </p:nvCxnSpPr>
        <p:spPr>
          <a:xfrm>
            <a:off x="2438400" y="1402080"/>
            <a:ext cx="0" cy="521208"/>
          </a:xfrm>
          <a:prstGeom prst="line">
            <a:avLst/>
          </a:prstGeom>
          <a:ln w="38100"/>
        </p:spPr>
        <p:style>
          <a:lnRef idx="1">
            <a:schemeClr val="dk1"/>
          </a:lnRef>
          <a:fillRef idx="0">
            <a:schemeClr val="dk1"/>
          </a:fillRef>
          <a:effectRef idx="0">
            <a:schemeClr val="dk1"/>
          </a:effectRef>
          <a:fontRef idx="minor">
            <a:schemeClr val="tx1"/>
          </a:fontRef>
        </p:style>
      </p:cxnSp>
      <p:pic>
        <p:nvPicPr>
          <p:cNvPr id="40" name="Picture 39">
            <a:extLst>
              <a:ext uri="{FF2B5EF4-FFF2-40B4-BE49-F238E27FC236}">
                <a16:creationId xmlns:a16="http://schemas.microsoft.com/office/drawing/2014/main" id="{91AAE0BD-D479-4798-86A6-D5FA70461C39}"/>
              </a:ext>
            </a:extLst>
          </p:cNvPr>
          <p:cNvPicPr>
            <a:picLocks noChangeAspect="1"/>
          </p:cNvPicPr>
          <p:nvPr/>
        </p:nvPicPr>
        <p:blipFill>
          <a:blip r:embed="rId5"/>
          <a:stretch>
            <a:fillRect/>
          </a:stretch>
        </p:blipFill>
        <p:spPr>
          <a:xfrm>
            <a:off x="3441980" y="1748074"/>
            <a:ext cx="1771897" cy="247685"/>
          </a:xfrm>
          <a:prstGeom prst="rect">
            <a:avLst/>
          </a:prstGeom>
        </p:spPr>
      </p:pic>
      <p:cxnSp>
        <p:nvCxnSpPr>
          <p:cNvPr id="45" name="Straight Arrow Connector 44">
            <a:extLst>
              <a:ext uri="{FF2B5EF4-FFF2-40B4-BE49-F238E27FC236}">
                <a16:creationId xmlns:a16="http://schemas.microsoft.com/office/drawing/2014/main" id="{524EB704-5F54-4385-8BEB-31D24173799F}"/>
              </a:ext>
            </a:extLst>
          </p:cNvPr>
          <p:cNvCxnSpPr/>
          <p:nvPr/>
        </p:nvCxnSpPr>
        <p:spPr>
          <a:xfrm>
            <a:off x="2246874" y="3781637"/>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D6D91319-6CA3-4EF5-9680-CBD36DC42704}"/>
              </a:ext>
            </a:extLst>
          </p:cNvPr>
          <p:cNvCxnSpPr/>
          <p:nvPr/>
        </p:nvCxnSpPr>
        <p:spPr>
          <a:xfrm>
            <a:off x="2229678" y="3276600"/>
            <a:ext cx="0" cy="521208"/>
          </a:xfrm>
          <a:prstGeom prst="line">
            <a:avLst/>
          </a:prstGeom>
          <a:ln w="38100"/>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39EEAB0D-32B3-43F5-9A7E-6A6E7E6F5045}"/>
              </a:ext>
            </a:extLst>
          </p:cNvPr>
          <p:cNvSpPr txBox="1"/>
          <p:nvPr/>
        </p:nvSpPr>
        <p:spPr>
          <a:xfrm>
            <a:off x="5791200" y="1232356"/>
            <a:ext cx="2318036" cy="369332"/>
          </a:xfrm>
          <a:prstGeom prst="rect">
            <a:avLst/>
          </a:prstGeom>
          <a:noFill/>
        </p:spPr>
        <p:txBody>
          <a:bodyPr wrap="square" rtlCol="0">
            <a:spAutoFit/>
          </a:bodyPr>
          <a:lstStyle/>
          <a:p>
            <a:r>
              <a:rPr lang="en-US" dirty="0">
                <a:solidFill>
                  <a:schemeClr val="bg2">
                    <a:lumMod val="50000"/>
                  </a:schemeClr>
                </a:solidFill>
              </a:rPr>
              <a:t>Maps (have layers)</a:t>
            </a:r>
          </a:p>
        </p:txBody>
      </p:sp>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4" name="Ink 13">
                <a:extLst>
                  <a:ext uri="{FF2B5EF4-FFF2-40B4-BE49-F238E27FC236}">
                    <a16:creationId xmlns:a16="http://schemas.microsoft.com/office/drawing/2014/main" id="{4F2BC3F4-0EB9-40F6-9823-B5650BF82167}"/>
                  </a:ext>
                </a:extLst>
              </p14:cNvPr>
              <p14:cNvContentPartPr/>
              <p14:nvPr/>
            </p14:nvContentPartPr>
            <p14:xfrm>
              <a:off x="4002083" y="6082012"/>
              <a:ext cx="2880" cy="360"/>
            </p14:xfrm>
          </p:contentPart>
        </mc:Choice>
        <mc:Fallback xmlns="">
          <p:pic>
            <p:nvPicPr>
              <p:cNvPr id="14" name="Ink 13">
                <a:extLst>
                  <a:ext uri="{FF2B5EF4-FFF2-40B4-BE49-F238E27FC236}">
                    <a16:creationId xmlns:a16="http://schemas.microsoft.com/office/drawing/2014/main" id="{4F2BC3F4-0EB9-40F6-9823-B5650BF82167}"/>
                  </a:ext>
                </a:extLst>
              </p:cNvPr>
              <p:cNvPicPr/>
              <p:nvPr/>
            </p:nvPicPr>
            <p:blipFill>
              <a:blip r:embed="rId7"/>
              <a:stretch>
                <a:fillRect/>
              </a:stretch>
            </p:blipFill>
            <p:spPr>
              <a:xfrm>
                <a:off x="3939083" y="5704372"/>
                <a:ext cx="12852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23" name="Ink 22">
                <a:extLst>
                  <a:ext uri="{FF2B5EF4-FFF2-40B4-BE49-F238E27FC236}">
                    <a16:creationId xmlns:a16="http://schemas.microsoft.com/office/drawing/2014/main" id="{42EFA34E-8F7A-4163-89F2-C6099F5DC28B}"/>
                  </a:ext>
                </a:extLst>
              </p14:cNvPr>
              <p14:cNvContentPartPr/>
              <p14:nvPr/>
            </p14:nvContentPartPr>
            <p14:xfrm>
              <a:off x="3511403" y="5125852"/>
              <a:ext cx="2156760" cy="1164960"/>
            </p14:xfrm>
          </p:contentPart>
        </mc:Choice>
        <mc:Fallback xmlns="">
          <p:pic>
            <p:nvPicPr>
              <p:cNvPr id="23" name="Ink 22">
                <a:extLst>
                  <a:ext uri="{FF2B5EF4-FFF2-40B4-BE49-F238E27FC236}">
                    <a16:creationId xmlns:a16="http://schemas.microsoft.com/office/drawing/2014/main" id="{42EFA34E-8F7A-4163-89F2-C6099F5DC28B}"/>
                  </a:ext>
                </a:extLst>
              </p:cNvPr>
              <p:cNvPicPr/>
              <p:nvPr/>
            </p:nvPicPr>
            <p:blipFill>
              <a:blip r:embed="rId9"/>
              <a:stretch>
                <a:fillRect/>
              </a:stretch>
            </p:blipFill>
            <p:spPr>
              <a:xfrm>
                <a:off x="3448403" y="4748212"/>
                <a:ext cx="2282400" cy="1920600"/>
              </a:xfrm>
              <a:prstGeom prst="rect">
                <a:avLst/>
              </a:prstGeom>
            </p:spPr>
          </p:pic>
        </mc:Fallback>
      </mc:AlternateContent>
      <p:grpSp>
        <p:nvGrpSpPr>
          <p:cNvPr id="44" name="Group 43">
            <a:extLst>
              <a:ext uri="{FF2B5EF4-FFF2-40B4-BE49-F238E27FC236}">
                <a16:creationId xmlns:a16="http://schemas.microsoft.com/office/drawing/2014/main" id="{4AED4056-22FD-4F19-B82C-16FC4A8464BD}"/>
              </a:ext>
            </a:extLst>
          </p:cNvPr>
          <p:cNvGrpSpPr/>
          <p:nvPr/>
        </p:nvGrpSpPr>
        <p:grpSpPr>
          <a:xfrm>
            <a:off x="3200363" y="2623852"/>
            <a:ext cx="4587120" cy="3697920"/>
            <a:chOff x="3200363" y="2623852"/>
            <a:chExt cx="4587120" cy="3697920"/>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4" name="Ink 23">
                  <a:extLst>
                    <a:ext uri="{FF2B5EF4-FFF2-40B4-BE49-F238E27FC236}">
                      <a16:creationId xmlns:a16="http://schemas.microsoft.com/office/drawing/2014/main" id="{8D956F7C-3300-4643-BBD7-BF04C3D17CA1}"/>
                    </a:ext>
                  </a:extLst>
                </p14:cNvPr>
                <p14:cNvContentPartPr/>
                <p14:nvPr/>
              </p14:nvContentPartPr>
              <p14:xfrm>
                <a:off x="3431843" y="5353372"/>
                <a:ext cx="1730880" cy="968400"/>
              </p14:xfrm>
            </p:contentPart>
          </mc:Choice>
          <mc:Fallback xmlns="">
            <p:pic>
              <p:nvPicPr>
                <p:cNvPr id="24" name="Ink 23">
                  <a:extLst>
                    <a:ext uri="{FF2B5EF4-FFF2-40B4-BE49-F238E27FC236}">
                      <a16:creationId xmlns:a16="http://schemas.microsoft.com/office/drawing/2014/main" id="{8D956F7C-3300-4643-BBD7-BF04C3D17CA1}"/>
                    </a:ext>
                  </a:extLst>
                </p:cNvPr>
                <p:cNvPicPr/>
                <p:nvPr/>
              </p:nvPicPr>
              <p:blipFill>
                <a:blip r:embed="rId11"/>
                <a:stretch>
                  <a:fillRect/>
                </a:stretch>
              </p:blipFill>
              <p:spPr>
                <a:xfrm>
                  <a:off x="3368843" y="4975372"/>
                  <a:ext cx="1856520" cy="172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8" name="Ink 27">
                  <a:extLst>
                    <a:ext uri="{FF2B5EF4-FFF2-40B4-BE49-F238E27FC236}">
                      <a16:creationId xmlns:a16="http://schemas.microsoft.com/office/drawing/2014/main" id="{E846E018-AD91-469B-BF34-AA44E75C3EDD}"/>
                    </a:ext>
                  </a:extLst>
                </p14:cNvPr>
                <p14:cNvContentPartPr/>
                <p14:nvPr/>
              </p14:nvContentPartPr>
              <p14:xfrm>
                <a:off x="3285323" y="5207572"/>
                <a:ext cx="1114200" cy="1108080"/>
              </p14:xfrm>
            </p:contentPart>
          </mc:Choice>
          <mc:Fallback xmlns="">
            <p:pic>
              <p:nvPicPr>
                <p:cNvPr id="28" name="Ink 27">
                  <a:extLst>
                    <a:ext uri="{FF2B5EF4-FFF2-40B4-BE49-F238E27FC236}">
                      <a16:creationId xmlns:a16="http://schemas.microsoft.com/office/drawing/2014/main" id="{E846E018-AD91-469B-BF34-AA44E75C3EDD}"/>
                    </a:ext>
                  </a:extLst>
                </p:cNvPr>
                <p:cNvPicPr/>
                <p:nvPr/>
              </p:nvPicPr>
              <p:blipFill>
                <a:blip r:embed="rId13"/>
                <a:stretch>
                  <a:fillRect/>
                </a:stretch>
              </p:blipFill>
              <p:spPr>
                <a:xfrm>
                  <a:off x="3222683" y="4829572"/>
                  <a:ext cx="1239840" cy="186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30" name="Ink 29">
                  <a:extLst>
                    <a:ext uri="{FF2B5EF4-FFF2-40B4-BE49-F238E27FC236}">
                      <a16:creationId xmlns:a16="http://schemas.microsoft.com/office/drawing/2014/main" id="{BF0A7306-7BE8-4715-83D7-1D091F04B358}"/>
                    </a:ext>
                  </a:extLst>
                </p14:cNvPr>
                <p14:cNvContentPartPr/>
                <p14:nvPr/>
              </p14:nvContentPartPr>
              <p14:xfrm>
                <a:off x="3200363" y="5466052"/>
                <a:ext cx="1308600" cy="787680"/>
              </p14:xfrm>
            </p:contentPart>
          </mc:Choice>
          <mc:Fallback xmlns="">
            <p:pic>
              <p:nvPicPr>
                <p:cNvPr id="30" name="Ink 29">
                  <a:extLst>
                    <a:ext uri="{FF2B5EF4-FFF2-40B4-BE49-F238E27FC236}">
                      <a16:creationId xmlns:a16="http://schemas.microsoft.com/office/drawing/2014/main" id="{BF0A7306-7BE8-4715-83D7-1D091F04B358}"/>
                    </a:ext>
                  </a:extLst>
                </p:cNvPr>
                <p:cNvPicPr/>
                <p:nvPr/>
              </p:nvPicPr>
              <p:blipFill>
                <a:blip r:embed="rId15"/>
                <a:stretch>
                  <a:fillRect/>
                </a:stretch>
              </p:blipFill>
              <p:spPr>
                <a:xfrm>
                  <a:off x="3137363" y="5088052"/>
                  <a:ext cx="1434240" cy="154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37" name="Ink 36">
                  <a:extLst>
                    <a:ext uri="{FF2B5EF4-FFF2-40B4-BE49-F238E27FC236}">
                      <a16:creationId xmlns:a16="http://schemas.microsoft.com/office/drawing/2014/main" id="{EBC1C661-0224-4156-B422-3F1FFE538959}"/>
                    </a:ext>
                  </a:extLst>
                </p14:cNvPr>
                <p14:cNvContentPartPr/>
                <p14:nvPr/>
              </p14:nvContentPartPr>
              <p14:xfrm>
                <a:off x="4359563" y="2690452"/>
                <a:ext cx="3267360" cy="2796120"/>
              </p14:xfrm>
            </p:contentPart>
          </mc:Choice>
          <mc:Fallback xmlns="">
            <p:pic>
              <p:nvPicPr>
                <p:cNvPr id="37" name="Ink 36">
                  <a:extLst>
                    <a:ext uri="{FF2B5EF4-FFF2-40B4-BE49-F238E27FC236}">
                      <a16:creationId xmlns:a16="http://schemas.microsoft.com/office/drawing/2014/main" id="{EBC1C661-0224-4156-B422-3F1FFE538959}"/>
                    </a:ext>
                  </a:extLst>
                </p:cNvPr>
                <p:cNvPicPr/>
                <p:nvPr/>
              </p:nvPicPr>
              <p:blipFill>
                <a:blip r:embed="rId17"/>
                <a:stretch>
                  <a:fillRect/>
                </a:stretch>
              </p:blipFill>
              <p:spPr>
                <a:xfrm>
                  <a:off x="4296923" y="2312812"/>
                  <a:ext cx="3393000" cy="3551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41" name="Ink 40">
                  <a:extLst>
                    <a:ext uri="{FF2B5EF4-FFF2-40B4-BE49-F238E27FC236}">
                      <a16:creationId xmlns:a16="http://schemas.microsoft.com/office/drawing/2014/main" id="{F71FDFD8-492B-40D3-B60D-D9B25B58378A}"/>
                    </a:ext>
                  </a:extLst>
                </p14:cNvPr>
                <p14:cNvContentPartPr/>
                <p14:nvPr/>
              </p14:nvContentPartPr>
              <p14:xfrm>
                <a:off x="7398683" y="2650132"/>
                <a:ext cx="227880" cy="156240"/>
              </p14:xfrm>
            </p:contentPart>
          </mc:Choice>
          <mc:Fallback xmlns="">
            <p:pic>
              <p:nvPicPr>
                <p:cNvPr id="41" name="Ink 40">
                  <a:extLst>
                    <a:ext uri="{FF2B5EF4-FFF2-40B4-BE49-F238E27FC236}">
                      <a16:creationId xmlns:a16="http://schemas.microsoft.com/office/drawing/2014/main" id="{F71FDFD8-492B-40D3-B60D-D9B25B58378A}"/>
                    </a:ext>
                  </a:extLst>
                </p:cNvPr>
                <p:cNvPicPr/>
                <p:nvPr/>
              </p:nvPicPr>
              <p:blipFill>
                <a:blip r:embed="rId19"/>
                <a:stretch>
                  <a:fillRect/>
                </a:stretch>
              </p:blipFill>
              <p:spPr>
                <a:xfrm>
                  <a:off x="7336043" y="2272132"/>
                  <a:ext cx="353520" cy="911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43" name="Ink 42">
                  <a:extLst>
                    <a:ext uri="{FF2B5EF4-FFF2-40B4-BE49-F238E27FC236}">
                      <a16:creationId xmlns:a16="http://schemas.microsoft.com/office/drawing/2014/main" id="{1B085F25-EBE4-4DEC-B4A6-636DDF763B71}"/>
                    </a:ext>
                  </a:extLst>
                </p14:cNvPr>
                <p14:cNvContentPartPr/>
                <p14:nvPr/>
              </p14:nvContentPartPr>
              <p14:xfrm>
                <a:off x="7572923" y="2623852"/>
                <a:ext cx="214560" cy="189000"/>
              </p14:xfrm>
            </p:contentPart>
          </mc:Choice>
          <mc:Fallback xmlns="">
            <p:pic>
              <p:nvPicPr>
                <p:cNvPr id="43" name="Ink 42">
                  <a:extLst>
                    <a:ext uri="{FF2B5EF4-FFF2-40B4-BE49-F238E27FC236}">
                      <a16:creationId xmlns:a16="http://schemas.microsoft.com/office/drawing/2014/main" id="{1B085F25-EBE4-4DEC-B4A6-636DDF763B71}"/>
                    </a:ext>
                  </a:extLst>
                </p:cNvPr>
                <p:cNvPicPr/>
                <p:nvPr/>
              </p:nvPicPr>
              <p:blipFill>
                <a:blip r:embed="rId21"/>
                <a:stretch>
                  <a:fillRect/>
                </a:stretch>
              </p:blipFill>
              <p:spPr>
                <a:xfrm>
                  <a:off x="7510283" y="2245852"/>
                  <a:ext cx="340200" cy="944640"/>
                </a:xfrm>
                <a:prstGeom prst="rect">
                  <a:avLst/>
                </a:prstGeom>
              </p:spPr>
            </p:pic>
          </mc:Fallback>
        </mc:AlternateContent>
      </p:grpSp>
    </p:spTree>
    <p:extLst>
      <p:ext uri="{BB962C8B-B14F-4D97-AF65-F5344CB8AC3E}">
        <p14:creationId xmlns:p14="http://schemas.microsoft.com/office/powerpoint/2010/main" val="1323075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2E5C41C-DE8D-4220-8203-4C7784F24C49}"/>
              </a:ext>
            </a:extLst>
          </p:cNvPr>
          <p:cNvSpPr>
            <a:spLocks noGrp="1" noChangeArrowheads="1"/>
          </p:cNvSpPr>
          <p:nvPr>
            <p:ph type="title"/>
          </p:nvPr>
        </p:nvSpPr>
        <p:spPr/>
        <p:txBody>
          <a:bodyPr/>
          <a:lstStyle/>
          <a:p>
            <a:r>
              <a:rPr lang="en-US" altLang="en-US" dirty="0"/>
              <a:t>Getting a Project object</a:t>
            </a:r>
          </a:p>
        </p:txBody>
      </p:sp>
      <p:sp>
        <p:nvSpPr>
          <p:cNvPr id="12291" name="Content Placeholder 2">
            <a:extLst>
              <a:ext uri="{FF2B5EF4-FFF2-40B4-BE49-F238E27FC236}">
                <a16:creationId xmlns:a16="http://schemas.microsoft.com/office/drawing/2014/main" id="{8D601B20-2AF4-4CB5-8F8E-4B23BFCF7DAB}"/>
              </a:ext>
            </a:extLst>
          </p:cNvPr>
          <p:cNvSpPr>
            <a:spLocks noGrp="1"/>
          </p:cNvSpPr>
          <p:nvPr>
            <p:ph idx="1"/>
          </p:nvPr>
        </p:nvSpPr>
        <p:spPr>
          <a:xfrm>
            <a:off x="152400" y="914400"/>
            <a:ext cx="8686800" cy="5791200"/>
          </a:xfrm>
        </p:spPr>
        <p:txBody>
          <a:bodyPr>
            <a:normAutofit/>
          </a:bodyPr>
          <a:lstStyle/>
          <a:p>
            <a:r>
              <a:rPr lang="en-US" altLang="en-US" dirty="0"/>
              <a:t>Scripts need this to work with the maps the project contains. </a:t>
            </a: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Create a Project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altLang="en-US" dirty="0">
                <a:solidFill>
                  <a:srgbClr val="FF0066"/>
                </a:solidFill>
              </a:rPr>
              <a:t>Project                             Project object </a:t>
            </a:r>
          </a:p>
          <a:p>
            <a:r>
              <a:rPr lang="en-US" altLang="en-US" dirty="0">
                <a:solidFill>
                  <a:srgbClr val="FF0066"/>
                </a:solidFill>
              </a:rPr>
              <a:t>object                               constructor</a:t>
            </a:r>
          </a:p>
          <a:p>
            <a:endParaRPr lang="en-US" altLang="en-US" dirty="0"/>
          </a:p>
          <a:p>
            <a:r>
              <a:rPr lang="en-US" b="0" dirty="0">
                <a:solidFill>
                  <a:srgbClr val="6A9955"/>
                </a:solidFill>
                <a:effectLst/>
                <a:latin typeface="Consolas" panose="020B0609020204030204" pitchFamily="49" charset="0"/>
              </a:rPr>
              <a:t># ... (this is where you would do mapping things.)</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Delete the Project object near the end of </a:t>
            </a:r>
            <a:r>
              <a:rPr lang="en-US" dirty="0">
                <a:solidFill>
                  <a:srgbClr val="6A9955"/>
                </a:solidFill>
                <a:latin typeface="Consolas" panose="020B0609020204030204" pitchFamily="49" charset="0"/>
              </a:rPr>
              <a:t>the code</a:t>
            </a:r>
            <a:r>
              <a:rPr lang="en-US" b="0" dirty="0">
                <a:solidFill>
                  <a:srgbClr val="6A9955"/>
                </a:solidFill>
                <a:effectLst/>
                <a:latin typeface="Consolas" panose="020B0609020204030204" pitchFamily="49" charset="0"/>
              </a:rPr>
              <a:t>.</a:t>
            </a:r>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altLang="en-US" dirty="0"/>
          </a:p>
        </p:txBody>
      </p:sp>
      <p:cxnSp>
        <p:nvCxnSpPr>
          <p:cNvPr id="8197" name="Straight Arrow Connector 5">
            <a:extLst>
              <a:ext uri="{FF2B5EF4-FFF2-40B4-BE49-F238E27FC236}">
                <a16:creationId xmlns:a16="http://schemas.microsoft.com/office/drawing/2014/main" id="{9B5A1C81-1F22-47A7-ADDF-FCCBDEA21378}"/>
              </a:ext>
            </a:extLst>
          </p:cNvPr>
          <p:cNvCxnSpPr>
            <a:cxnSpLocks noChangeShapeType="1"/>
          </p:cNvCxnSpPr>
          <p:nvPr/>
        </p:nvCxnSpPr>
        <p:spPr bwMode="auto">
          <a:xfrm flipV="1">
            <a:off x="3124200" y="3200400"/>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98" name="Straight Arrow Connector 6">
            <a:extLst>
              <a:ext uri="{FF2B5EF4-FFF2-40B4-BE49-F238E27FC236}">
                <a16:creationId xmlns:a16="http://schemas.microsoft.com/office/drawing/2014/main" id="{93F3192F-2825-4784-A369-AE788B3D4697}"/>
              </a:ext>
            </a:extLst>
          </p:cNvPr>
          <p:cNvCxnSpPr>
            <a:cxnSpLocks noChangeShapeType="1"/>
          </p:cNvCxnSpPr>
          <p:nvPr/>
        </p:nvCxnSpPr>
        <p:spPr bwMode="auto">
          <a:xfrm flipV="1">
            <a:off x="533400" y="3200400"/>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164050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2E5C41C-DE8D-4220-8203-4C7784F24C49}"/>
              </a:ext>
            </a:extLst>
          </p:cNvPr>
          <p:cNvSpPr>
            <a:spLocks noGrp="1" noChangeArrowheads="1"/>
          </p:cNvSpPr>
          <p:nvPr>
            <p:ph type="title"/>
          </p:nvPr>
        </p:nvSpPr>
        <p:spPr/>
        <p:txBody>
          <a:bodyPr/>
          <a:lstStyle/>
          <a:p>
            <a:r>
              <a:rPr lang="en-US" altLang="en-US" dirty="0"/>
              <a:t>The “CURRENT” project</a:t>
            </a:r>
          </a:p>
        </p:txBody>
      </p:sp>
      <p:sp>
        <p:nvSpPr>
          <p:cNvPr id="12291" name="Content Placeholder 2">
            <a:extLst>
              <a:ext uri="{FF2B5EF4-FFF2-40B4-BE49-F238E27FC236}">
                <a16:creationId xmlns:a16="http://schemas.microsoft.com/office/drawing/2014/main" id="{8D601B20-2AF4-4CB5-8F8E-4B23BFCF7DAB}"/>
              </a:ext>
            </a:extLst>
          </p:cNvPr>
          <p:cNvSpPr>
            <a:spLocks noGrp="1"/>
          </p:cNvSpPr>
          <p:nvPr>
            <p:ph idx="1"/>
          </p:nvPr>
        </p:nvSpPr>
        <p:spPr>
          <a:xfrm>
            <a:off x="152400" y="914400"/>
            <a:ext cx="8686800" cy="5791200"/>
          </a:xfrm>
        </p:spPr>
        <p:txBody>
          <a:bodyPr>
            <a:normAutofit/>
          </a:bodyPr>
          <a:lstStyle/>
          <a:p>
            <a:r>
              <a:rPr lang="en-US" altLang="en-US" dirty="0"/>
              <a:t>Use the project name "CURRENT"  to create the Project object when …</a:t>
            </a:r>
          </a:p>
          <a:p>
            <a:r>
              <a:rPr lang="en-US" altLang="en-US" dirty="0"/>
              <a:t>working </a:t>
            </a:r>
            <a:r>
              <a:rPr lang="en-US" altLang="en-US" dirty="0">
                <a:solidFill>
                  <a:srgbClr val="FF0066"/>
                </a:solidFill>
              </a:rPr>
              <a:t>inside ArcGIS Pro</a:t>
            </a:r>
            <a:r>
              <a:rPr lang="en-US" altLang="en-US" dirty="0"/>
              <a:t>. This means running a </a:t>
            </a:r>
            <a:r>
              <a:rPr lang="en-US" altLang="en-US" dirty="0" err="1"/>
              <a:t>Jupyter</a:t>
            </a:r>
            <a:r>
              <a:rPr lang="en-US" altLang="en-US" dirty="0"/>
              <a:t> Notebook inside Pro, using the Pro Python window, or in a Script Tool.</a:t>
            </a:r>
          </a:p>
          <a:p>
            <a:r>
              <a:rPr lang="en-US" altLang="en-US" dirty="0"/>
              <a:t>Otherwise, you need to specify a project full path file name.</a:t>
            </a:r>
          </a:p>
          <a:p>
            <a:endParaRPr lang="en-US" altLang="en-US" dirty="0"/>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Create a Project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 (this is where you would do mapping things)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altLang="en-US" dirty="0"/>
          </a:p>
        </p:txBody>
      </p:sp>
      <p:cxnSp>
        <p:nvCxnSpPr>
          <p:cNvPr id="8197" name="Straight Arrow Connector 5">
            <a:extLst>
              <a:ext uri="{FF2B5EF4-FFF2-40B4-BE49-F238E27FC236}">
                <a16:creationId xmlns:a16="http://schemas.microsoft.com/office/drawing/2014/main" id="{9B5A1C81-1F22-47A7-ADDF-FCCBDEA21378}"/>
              </a:ext>
            </a:extLst>
          </p:cNvPr>
          <p:cNvCxnSpPr>
            <a:cxnSpLocks noChangeShapeType="1"/>
          </p:cNvCxnSpPr>
          <p:nvPr/>
        </p:nvCxnSpPr>
        <p:spPr bwMode="auto">
          <a:xfrm>
            <a:off x="5257800" y="3342861"/>
            <a:ext cx="0" cy="50027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549918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2E5C41C-DE8D-4220-8203-4C7784F24C49}"/>
              </a:ext>
            </a:extLst>
          </p:cNvPr>
          <p:cNvSpPr>
            <a:spLocks noGrp="1" noChangeArrowheads="1"/>
          </p:cNvSpPr>
          <p:nvPr>
            <p:ph type="title"/>
          </p:nvPr>
        </p:nvSpPr>
        <p:spPr/>
        <p:txBody>
          <a:bodyPr/>
          <a:lstStyle/>
          <a:p>
            <a:r>
              <a:rPr lang="en-US" altLang="en-US" dirty="0"/>
              <a:t>A project name</a:t>
            </a:r>
          </a:p>
        </p:txBody>
      </p:sp>
      <p:sp>
        <p:nvSpPr>
          <p:cNvPr id="12291" name="Content Placeholder 2">
            <a:extLst>
              <a:ext uri="{FF2B5EF4-FFF2-40B4-BE49-F238E27FC236}">
                <a16:creationId xmlns:a16="http://schemas.microsoft.com/office/drawing/2014/main" id="{8D601B20-2AF4-4CB5-8F8E-4B23BFCF7DAB}"/>
              </a:ext>
            </a:extLst>
          </p:cNvPr>
          <p:cNvSpPr>
            <a:spLocks noGrp="1"/>
          </p:cNvSpPr>
          <p:nvPr>
            <p:ph idx="1"/>
          </p:nvPr>
        </p:nvSpPr>
        <p:spPr>
          <a:xfrm>
            <a:off x="152400" y="914400"/>
            <a:ext cx="8991600" cy="5791200"/>
          </a:xfrm>
        </p:spPr>
        <p:txBody>
          <a:bodyPr>
            <a:normAutofit/>
          </a:bodyPr>
          <a:lstStyle/>
          <a:p>
            <a:r>
              <a:rPr lang="en-US" altLang="en-US" dirty="0"/>
              <a:t>Use the project's </a:t>
            </a:r>
            <a:r>
              <a:rPr lang="en-US" altLang="en-US" i="1" dirty="0">
                <a:solidFill>
                  <a:srgbClr val="FF0066"/>
                </a:solidFill>
              </a:rPr>
              <a:t>full path file name </a:t>
            </a:r>
            <a:r>
              <a:rPr lang="en-US" altLang="en-US" dirty="0"/>
              <a:t>to create the Project object when …</a:t>
            </a:r>
          </a:p>
          <a:p>
            <a:r>
              <a:rPr lang="en-US" altLang="en-US" dirty="0"/>
              <a:t>working </a:t>
            </a:r>
            <a:r>
              <a:rPr lang="en-US" altLang="en-US" dirty="0">
                <a:solidFill>
                  <a:srgbClr val="FF0066"/>
                </a:solidFill>
              </a:rPr>
              <a:t>outside of ArcGIS Pro</a:t>
            </a:r>
            <a:r>
              <a:rPr lang="en-US" altLang="en-US" dirty="0"/>
              <a:t>. This means in a PyCharm, Visual Studio Code, other IDEs, a DOS command line, etc.</a:t>
            </a:r>
          </a:p>
          <a:p>
            <a:endParaRPr lang="en-US" altLang="en-US" dirty="0"/>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"C:/gispy/data/ch24/projects/states/"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Create a Project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states.aprx</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 (this is where you would do mapping things)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altLang="en-US" dirty="0"/>
          </a:p>
        </p:txBody>
      </p:sp>
      <p:cxnSp>
        <p:nvCxnSpPr>
          <p:cNvPr id="8197" name="Straight Arrow Connector 5">
            <a:extLst>
              <a:ext uri="{FF2B5EF4-FFF2-40B4-BE49-F238E27FC236}">
                <a16:creationId xmlns:a16="http://schemas.microsoft.com/office/drawing/2014/main" id="{9B5A1C81-1F22-47A7-ADDF-FCCBDEA21378}"/>
              </a:ext>
            </a:extLst>
          </p:cNvPr>
          <p:cNvCxnSpPr>
            <a:cxnSpLocks noChangeShapeType="1"/>
          </p:cNvCxnSpPr>
          <p:nvPr/>
        </p:nvCxnSpPr>
        <p:spPr bwMode="auto">
          <a:xfrm flipV="1">
            <a:off x="8001000" y="4267200"/>
            <a:ext cx="0" cy="4572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 name="Straight Connector 3">
            <a:extLst>
              <a:ext uri="{FF2B5EF4-FFF2-40B4-BE49-F238E27FC236}">
                <a16:creationId xmlns:a16="http://schemas.microsoft.com/office/drawing/2014/main" id="{9AA9A061-EA30-495A-B213-5D39017E96CF}"/>
              </a:ext>
            </a:extLst>
          </p:cNvPr>
          <p:cNvCxnSpPr/>
          <p:nvPr/>
        </p:nvCxnSpPr>
        <p:spPr>
          <a:xfrm>
            <a:off x="4648200" y="4191000"/>
            <a:ext cx="3733800" cy="0"/>
          </a:xfrm>
          <a:prstGeom prst="line">
            <a:avLst/>
          </a:prstGeom>
          <a:ln w="12700">
            <a:solidFill>
              <a:srgbClr val="FF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71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2E5C41C-DE8D-4220-8203-4C7784F24C49}"/>
              </a:ext>
            </a:extLst>
          </p:cNvPr>
          <p:cNvSpPr>
            <a:spLocks noGrp="1" noChangeArrowheads="1"/>
          </p:cNvSpPr>
          <p:nvPr>
            <p:ph type="title"/>
          </p:nvPr>
        </p:nvSpPr>
        <p:spPr/>
        <p:txBody>
          <a:bodyPr/>
          <a:lstStyle/>
          <a:p>
            <a:r>
              <a:rPr lang="en-US" altLang="en-US" dirty="0"/>
              <a:t>Robust project name code</a:t>
            </a:r>
          </a:p>
        </p:txBody>
      </p:sp>
      <p:sp>
        <p:nvSpPr>
          <p:cNvPr id="12291" name="Content Placeholder 2">
            <a:extLst>
              <a:ext uri="{FF2B5EF4-FFF2-40B4-BE49-F238E27FC236}">
                <a16:creationId xmlns:a16="http://schemas.microsoft.com/office/drawing/2014/main" id="{8D601B20-2AF4-4CB5-8F8E-4B23BFCF7DAB}"/>
              </a:ext>
            </a:extLst>
          </p:cNvPr>
          <p:cNvSpPr>
            <a:spLocks noGrp="1"/>
          </p:cNvSpPr>
          <p:nvPr>
            <p:ph idx="1"/>
          </p:nvPr>
        </p:nvSpPr>
        <p:spPr>
          <a:xfrm>
            <a:off x="152400" y="914400"/>
            <a:ext cx="8686800" cy="5791200"/>
          </a:xfrm>
        </p:spPr>
        <p:txBody>
          <a:bodyPr>
            <a:normAutofit fontScale="92500" lnSpcReduction="10000"/>
          </a:bodyPr>
          <a:lstStyle/>
          <a:p>
            <a:r>
              <a:rPr lang="en-US" altLang="en-US" dirty="0"/>
              <a:t>To write code that will work either way, use error handling (try/except keywords)</a:t>
            </a:r>
          </a:p>
          <a:p>
            <a:endParaRPr lang="en-US" altLang="en-US" dirty="0"/>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"C:/gispy/data/ch24/projects/states/"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try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When working inside ArcGIS Pro, </a:t>
            </a:r>
          </a:p>
          <a:p>
            <a:r>
              <a:rPr lang="en-US" dirty="0">
                <a:solidFill>
                  <a:srgbClr val="6A9955"/>
                </a:solidFill>
                <a:latin typeface="Consolas" panose="020B0609020204030204" pitchFamily="49" charset="0"/>
              </a:rPr>
              <a:t>    # </a:t>
            </a:r>
            <a:r>
              <a:rPr lang="en-US" b="0" dirty="0">
                <a:solidFill>
                  <a:srgbClr val="6A9955"/>
                </a:solidFill>
                <a:effectLst/>
                <a:latin typeface="Consolas" panose="020B0609020204030204" pitchFamily="49" charset="0"/>
              </a:rPr>
              <a:t>use the project name "CURRENT"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OSError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When working outside ArcGIS Pro, </a:t>
            </a:r>
          </a:p>
          <a:p>
            <a:r>
              <a:rPr lang="en-US" dirty="0">
                <a:solidFill>
                  <a:srgbClr val="6A9955"/>
                </a:solidFill>
                <a:latin typeface="Consolas" panose="020B0609020204030204" pitchFamily="49" charset="0"/>
              </a:rPr>
              <a:t>    # </a:t>
            </a:r>
            <a:r>
              <a:rPr lang="en-US" b="0" dirty="0">
                <a:solidFill>
                  <a:srgbClr val="6A9955"/>
                </a:solidFill>
                <a:effectLst/>
                <a:latin typeface="Consolas" panose="020B0609020204030204" pitchFamily="49" charset="0"/>
              </a:rPr>
              <a:t>use the project full path file name.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states.aprx</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 (this is where you would do mapping things)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b="0" dirty="0">
              <a:solidFill>
                <a:srgbClr val="D4D4D4"/>
              </a:solidFill>
              <a:effectLst/>
              <a:latin typeface="Consolas" panose="020B0609020204030204" pitchFamily="49" charset="0"/>
            </a:endParaRPr>
          </a:p>
        </p:txBody>
      </p:sp>
      <p:cxnSp>
        <p:nvCxnSpPr>
          <p:cNvPr id="8197" name="Straight Arrow Connector 5">
            <a:extLst>
              <a:ext uri="{FF2B5EF4-FFF2-40B4-BE49-F238E27FC236}">
                <a16:creationId xmlns:a16="http://schemas.microsoft.com/office/drawing/2014/main" id="{9B5A1C81-1F22-47A7-ADDF-FCCBDEA21378}"/>
              </a:ext>
            </a:extLst>
          </p:cNvPr>
          <p:cNvCxnSpPr>
            <a:cxnSpLocks noChangeShapeType="1"/>
          </p:cNvCxnSpPr>
          <p:nvPr/>
        </p:nvCxnSpPr>
        <p:spPr bwMode="auto">
          <a:xfrm flipH="1">
            <a:off x="1066800" y="2633870"/>
            <a:ext cx="533400" cy="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Arrow Connector 5">
            <a:extLst>
              <a:ext uri="{FF2B5EF4-FFF2-40B4-BE49-F238E27FC236}">
                <a16:creationId xmlns:a16="http://schemas.microsoft.com/office/drawing/2014/main" id="{BA11D4BD-8E50-4F7D-8C24-D204595FB226}"/>
              </a:ext>
            </a:extLst>
          </p:cNvPr>
          <p:cNvCxnSpPr>
            <a:cxnSpLocks noChangeShapeType="1"/>
          </p:cNvCxnSpPr>
          <p:nvPr/>
        </p:nvCxnSpPr>
        <p:spPr bwMode="auto">
          <a:xfrm flipH="1">
            <a:off x="2362200" y="4267200"/>
            <a:ext cx="533400" cy="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16927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2E5C41C-DE8D-4220-8203-4C7784F24C49}"/>
              </a:ext>
            </a:extLst>
          </p:cNvPr>
          <p:cNvSpPr>
            <a:spLocks noGrp="1" noChangeArrowheads="1"/>
          </p:cNvSpPr>
          <p:nvPr>
            <p:ph type="title"/>
          </p:nvPr>
        </p:nvSpPr>
        <p:spPr/>
        <p:txBody>
          <a:bodyPr/>
          <a:lstStyle/>
          <a:p>
            <a:r>
              <a:rPr lang="en-US" altLang="en-US" dirty="0"/>
              <a:t>If the project &amp; script are together</a:t>
            </a:r>
          </a:p>
        </p:txBody>
      </p:sp>
      <p:sp>
        <p:nvSpPr>
          <p:cNvPr id="12291" name="Content Placeholder 2">
            <a:extLst>
              <a:ext uri="{FF2B5EF4-FFF2-40B4-BE49-F238E27FC236}">
                <a16:creationId xmlns:a16="http://schemas.microsoft.com/office/drawing/2014/main" id="{8D601B20-2AF4-4CB5-8F8E-4B23BFCF7DAB}"/>
              </a:ext>
            </a:extLst>
          </p:cNvPr>
          <p:cNvSpPr>
            <a:spLocks noGrp="1"/>
          </p:cNvSpPr>
          <p:nvPr>
            <p:ph idx="1"/>
          </p:nvPr>
        </p:nvSpPr>
        <p:spPr>
          <a:xfrm>
            <a:off x="152400" y="914400"/>
            <a:ext cx="8686800" cy="5791200"/>
          </a:xfrm>
        </p:spPr>
        <p:txBody>
          <a:bodyPr>
            <a:normAutofit fontScale="92500" lnSpcReduction="10000"/>
          </a:bodyPr>
          <a:lstStyle/>
          <a:p>
            <a:r>
              <a:rPr lang="en-US" altLang="en-US" dirty="0"/>
              <a:t>If script is in the project directory,...</a:t>
            </a:r>
          </a:p>
          <a:p>
            <a:endParaRPr lang="en-US" altLang="en-US" dirty="0"/>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 </a:t>
            </a:r>
            <a:r>
              <a:rPr lang="en-US" b="0" dirty="0" err="1">
                <a:solidFill>
                  <a:srgbClr val="D4D4D4"/>
                </a:solidFill>
                <a:effectLst/>
                <a:latin typeface="Consolas" panose="020B0609020204030204" pitchFamily="49" charset="0"/>
              </a:rPr>
              <a:t>os</a:t>
            </a:r>
            <a:r>
              <a:rPr lang="en-US" b="0" dirty="0">
                <a:solidFill>
                  <a:srgbClr val="D4D4D4"/>
                </a:solidFill>
                <a:effectLst/>
                <a:latin typeface="Consolas" panose="020B0609020204030204" pitchFamily="49" charset="0"/>
              </a:rPr>
              <a:t>, sys</a:t>
            </a:r>
          </a:p>
          <a:p>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os.path.dirname</a:t>
            </a:r>
            <a:r>
              <a:rPr lang="en-US" b="0" dirty="0">
                <a:solidFill>
                  <a:srgbClr val="D4D4D4"/>
                </a:solidFill>
                <a:effectLst/>
                <a:latin typeface="Consolas" panose="020B0609020204030204" pitchFamily="49" charset="0"/>
              </a:rPr>
              <a:t>(sys.argv[</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try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When working inside ArcGIS Pro, </a:t>
            </a:r>
          </a:p>
          <a:p>
            <a:r>
              <a:rPr lang="en-US" dirty="0">
                <a:solidFill>
                  <a:srgbClr val="6A9955"/>
                </a:solidFill>
                <a:latin typeface="Consolas" panose="020B0609020204030204" pitchFamily="49" charset="0"/>
              </a:rPr>
              <a:t>    # </a:t>
            </a:r>
            <a:r>
              <a:rPr lang="en-US" b="0" dirty="0">
                <a:solidFill>
                  <a:srgbClr val="6A9955"/>
                </a:solidFill>
                <a:effectLst/>
                <a:latin typeface="Consolas" panose="020B0609020204030204" pitchFamily="49" charset="0"/>
              </a:rPr>
              <a:t>use the project name "CURRENT"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OSError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When working outside ArcGIS Pro, </a:t>
            </a:r>
          </a:p>
          <a:p>
            <a:r>
              <a:rPr lang="en-US" dirty="0">
                <a:solidFill>
                  <a:srgbClr val="6A9955"/>
                </a:solidFill>
                <a:latin typeface="Consolas" panose="020B0609020204030204" pitchFamily="49" charset="0"/>
              </a:rPr>
              <a:t>    # </a:t>
            </a:r>
            <a:r>
              <a:rPr lang="en-US" b="0" dirty="0">
                <a:solidFill>
                  <a:srgbClr val="6A9955"/>
                </a:solidFill>
                <a:effectLst/>
                <a:latin typeface="Consolas" panose="020B0609020204030204" pitchFamily="49" charset="0"/>
              </a:rPr>
              <a:t>use the project full path file name.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states.aprx</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 (this is where you would do mapping things)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b="0" dirty="0">
              <a:solidFill>
                <a:srgbClr val="D4D4D4"/>
              </a:solidFill>
              <a:effectLst/>
              <a:latin typeface="Consolas" panose="020B0609020204030204" pitchFamily="49" charset="0"/>
            </a:endParaRPr>
          </a:p>
        </p:txBody>
      </p:sp>
      <p:cxnSp>
        <p:nvCxnSpPr>
          <p:cNvPr id="8197" name="Straight Arrow Connector 5">
            <a:extLst>
              <a:ext uri="{FF2B5EF4-FFF2-40B4-BE49-F238E27FC236}">
                <a16:creationId xmlns:a16="http://schemas.microsoft.com/office/drawing/2014/main" id="{9B5A1C81-1F22-47A7-ADDF-FCCBDEA21378}"/>
              </a:ext>
            </a:extLst>
          </p:cNvPr>
          <p:cNvCxnSpPr>
            <a:cxnSpLocks noChangeShapeType="1"/>
          </p:cNvCxnSpPr>
          <p:nvPr/>
        </p:nvCxnSpPr>
        <p:spPr bwMode="auto">
          <a:xfrm flipH="1">
            <a:off x="1066800" y="2633870"/>
            <a:ext cx="533400" cy="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Arrow Connector 5">
            <a:extLst>
              <a:ext uri="{FF2B5EF4-FFF2-40B4-BE49-F238E27FC236}">
                <a16:creationId xmlns:a16="http://schemas.microsoft.com/office/drawing/2014/main" id="{BA11D4BD-8E50-4F7D-8C24-D204595FB226}"/>
              </a:ext>
            </a:extLst>
          </p:cNvPr>
          <p:cNvCxnSpPr>
            <a:cxnSpLocks noChangeShapeType="1"/>
          </p:cNvCxnSpPr>
          <p:nvPr/>
        </p:nvCxnSpPr>
        <p:spPr bwMode="auto">
          <a:xfrm flipH="1">
            <a:off x="2362200" y="4267200"/>
            <a:ext cx="533400" cy="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64122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a:extLst>
              <a:ext uri="{FF2B5EF4-FFF2-40B4-BE49-F238E27FC236}">
                <a16:creationId xmlns:a16="http://schemas.microsoft.com/office/drawing/2014/main" id="{A65351E3-F7B3-423E-9F31-4769279B3087}"/>
              </a:ext>
            </a:extLst>
          </p:cNvPr>
          <p:cNvSpPr>
            <a:spLocks noGrp="1" noChangeArrowheads="1"/>
          </p:cNvSpPr>
          <p:nvPr>
            <p:ph type="title"/>
          </p:nvPr>
        </p:nvSpPr>
        <p:spPr/>
        <p:txBody>
          <a:bodyPr/>
          <a:lstStyle/>
          <a:p>
            <a:r>
              <a:rPr lang="en-US" altLang="en-US" dirty="0"/>
              <a:t>arcpy.mp classes</a:t>
            </a:r>
          </a:p>
        </p:txBody>
      </p:sp>
      <p:sp>
        <p:nvSpPr>
          <p:cNvPr id="3" name="Content Placeholder 2">
            <a:extLst>
              <a:ext uri="{FF2B5EF4-FFF2-40B4-BE49-F238E27FC236}">
                <a16:creationId xmlns:a16="http://schemas.microsoft.com/office/drawing/2014/main" id="{0B8E5EA1-F698-4004-8ED3-4F748C508263}"/>
              </a:ext>
            </a:extLst>
          </p:cNvPr>
          <p:cNvSpPr>
            <a:spLocks noGrp="1"/>
          </p:cNvSpPr>
          <p:nvPr>
            <p:ph idx="1"/>
          </p:nvPr>
        </p:nvSpPr>
        <p:spPr>
          <a:xfrm>
            <a:off x="152400" y="914400"/>
            <a:ext cx="3657600" cy="5921358"/>
          </a:xfrm>
        </p:spPr>
        <p:txBody>
          <a:bodyPr>
            <a:normAutofit/>
          </a:bodyPr>
          <a:lstStyle/>
          <a:p>
            <a:r>
              <a:rPr lang="en-US" dirty="0"/>
              <a:t>arcpy.mp module has </a:t>
            </a:r>
            <a:r>
              <a:rPr lang="en-US" dirty="0">
                <a:hlinkClick r:id="rId3"/>
              </a:rPr>
              <a:t>classes</a:t>
            </a:r>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Classes: </a:t>
            </a:r>
            <a:r>
              <a:rPr lang="en-US" dirty="0" err="1">
                <a:solidFill>
                  <a:srgbClr val="FF0066"/>
                </a:solidFill>
              </a:rPr>
              <a:t>ArcGISProject</a:t>
            </a:r>
            <a:r>
              <a:rPr lang="en-US" dirty="0"/>
              <a:t>, </a:t>
            </a:r>
            <a:r>
              <a:rPr lang="en-US" dirty="0">
                <a:solidFill>
                  <a:srgbClr val="FF0066"/>
                </a:solidFill>
              </a:rPr>
              <a:t>Map</a:t>
            </a:r>
            <a:r>
              <a:rPr lang="en-US" dirty="0"/>
              <a:t>, Layout, </a:t>
            </a:r>
            <a:r>
              <a:rPr lang="en-US" dirty="0">
                <a:solidFill>
                  <a:srgbClr val="FF0066"/>
                </a:solidFill>
              </a:rPr>
              <a:t>Layer</a:t>
            </a:r>
            <a:r>
              <a:rPr lang="en-US" dirty="0"/>
              <a:t>, Symbology, </a:t>
            </a:r>
            <a:r>
              <a:rPr lang="en-US" dirty="0" err="1"/>
              <a:t>TextElement</a:t>
            </a:r>
            <a:r>
              <a:rPr lang="en-US" dirty="0"/>
              <a:t>, and more</a:t>
            </a:r>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31B55EFB-302E-48AA-B352-AB08F6FDD6ED}"/>
              </a:ext>
            </a:extLst>
          </p:cNvPr>
          <p:cNvPicPr>
            <a:picLocks noChangeAspect="1"/>
          </p:cNvPicPr>
          <p:nvPr/>
        </p:nvPicPr>
        <p:blipFill rotWithShape="1">
          <a:blip r:embed="rId4"/>
          <a:srcRect t="1" b="45658"/>
          <a:stretch/>
        </p:blipFill>
        <p:spPr>
          <a:xfrm>
            <a:off x="4152900" y="76200"/>
            <a:ext cx="2095500" cy="6759558"/>
          </a:xfrm>
          <a:prstGeom prst="rect">
            <a:avLst/>
          </a:prstGeom>
        </p:spPr>
      </p:pic>
      <p:pic>
        <p:nvPicPr>
          <p:cNvPr id="13" name="Picture 12">
            <a:extLst>
              <a:ext uri="{FF2B5EF4-FFF2-40B4-BE49-F238E27FC236}">
                <a16:creationId xmlns:a16="http://schemas.microsoft.com/office/drawing/2014/main" id="{C08F1E4F-1204-45FC-AA6A-6DBD4A17C257}"/>
              </a:ext>
            </a:extLst>
          </p:cNvPr>
          <p:cNvPicPr>
            <a:picLocks noChangeAspect="1"/>
          </p:cNvPicPr>
          <p:nvPr/>
        </p:nvPicPr>
        <p:blipFill rotWithShape="1">
          <a:blip r:embed="rId4"/>
          <a:srcRect t="53767" b="2"/>
          <a:stretch/>
        </p:blipFill>
        <p:spPr>
          <a:xfrm>
            <a:off x="6457950" y="344009"/>
            <a:ext cx="2190750" cy="6012342"/>
          </a:xfrm>
          <a:prstGeom prst="rect">
            <a:avLst/>
          </a:prstGeom>
        </p:spPr>
      </p:pic>
      <p:pic>
        <p:nvPicPr>
          <p:cNvPr id="5" name="Picture 4">
            <a:extLst>
              <a:ext uri="{FF2B5EF4-FFF2-40B4-BE49-F238E27FC236}">
                <a16:creationId xmlns:a16="http://schemas.microsoft.com/office/drawing/2014/main" id="{E1AD54DC-1605-5413-9851-D0C0EC230D9A}"/>
              </a:ext>
            </a:extLst>
          </p:cNvPr>
          <p:cNvPicPr>
            <a:picLocks noChangeAspect="1"/>
          </p:cNvPicPr>
          <p:nvPr/>
        </p:nvPicPr>
        <p:blipFill>
          <a:blip r:embed="rId5"/>
          <a:stretch>
            <a:fillRect/>
          </a:stretch>
        </p:blipFill>
        <p:spPr>
          <a:xfrm>
            <a:off x="238125" y="2743200"/>
            <a:ext cx="3571875" cy="2731896"/>
          </a:xfrm>
          <a:prstGeom prst="rect">
            <a:avLst/>
          </a:prstGeom>
        </p:spPr>
      </p:pic>
      <p:cxnSp>
        <p:nvCxnSpPr>
          <p:cNvPr id="7" name="Straight Arrow Connector 5">
            <a:extLst>
              <a:ext uri="{FF2B5EF4-FFF2-40B4-BE49-F238E27FC236}">
                <a16:creationId xmlns:a16="http://schemas.microsoft.com/office/drawing/2014/main" id="{1BC1FB5F-F79E-36D6-C8F9-0F5CFAC19686}"/>
              </a:ext>
            </a:extLst>
          </p:cNvPr>
          <p:cNvCxnSpPr>
            <a:cxnSpLocks noChangeShapeType="1"/>
          </p:cNvCxnSpPr>
          <p:nvPr/>
        </p:nvCxnSpPr>
        <p:spPr bwMode="auto">
          <a:xfrm rot="5400000" flipH="1">
            <a:off x="5460314" y="273736"/>
            <a:ext cx="6069" cy="525396"/>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Arrow Connector 5">
            <a:extLst>
              <a:ext uri="{FF2B5EF4-FFF2-40B4-BE49-F238E27FC236}">
                <a16:creationId xmlns:a16="http://schemas.microsoft.com/office/drawing/2014/main" id="{31598A1C-EF87-A1B0-2544-97AEEA0591FE}"/>
              </a:ext>
            </a:extLst>
          </p:cNvPr>
          <p:cNvCxnSpPr>
            <a:cxnSpLocks noChangeShapeType="1"/>
          </p:cNvCxnSpPr>
          <p:nvPr/>
        </p:nvCxnSpPr>
        <p:spPr bwMode="auto">
          <a:xfrm rot="5400000" flipH="1">
            <a:off x="5460314" y="5760136"/>
            <a:ext cx="6069" cy="525396"/>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5">
            <a:extLst>
              <a:ext uri="{FF2B5EF4-FFF2-40B4-BE49-F238E27FC236}">
                <a16:creationId xmlns:a16="http://schemas.microsoft.com/office/drawing/2014/main" id="{3184513E-4C4E-BC2E-1DB2-A04EB7E93EFB}"/>
              </a:ext>
            </a:extLst>
          </p:cNvPr>
          <p:cNvCxnSpPr>
            <a:cxnSpLocks noChangeShapeType="1"/>
          </p:cNvCxnSpPr>
          <p:nvPr/>
        </p:nvCxnSpPr>
        <p:spPr bwMode="auto">
          <a:xfrm rot="5400000" flipH="1">
            <a:off x="5460314" y="3776398"/>
            <a:ext cx="6069" cy="525396"/>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13">
            <a:extLst>
              <a:ext uri="{FF2B5EF4-FFF2-40B4-BE49-F238E27FC236}">
                <a16:creationId xmlns:a16="http://schemas.microsoft.com/office/drawing/2014/main" id="{2CB63648-5B46-01A5-C6C0-7E938C4A8781}"/>
              </a:ext>
            </a:extLst>
          </p:cNvPr>
          <p:cNvPicPr>
            <a:picLocks noChangeAspect="1"/>
          </p:cNvPicPr>
          <p:nvPr/>
        </p:nvPicPr>
        <p:blipFill>
          <a:blip r:embed="rId6"/>
          <a:stretch>
            <a:fillRect/>
          </a:stretch>
        </p:blipFill>
        <p:spPr>
          <a:xfrm>
            <a:off x="248080" y="1295400"/>
            <a:ext cx="2552700" cy="1133475"/>
          </a:xfrm>
          <a:prstGeom prst="rect">
            <a:avLst/>
          </a:prstGeom>
        </p:spPr>
      </p:pic>
    </p:spTree>
    <p:extLst>
      <p:ext uri="{BB962C8B-B14F-4D97-AF65-F5344CB8AC3E}">
        <p14:creationId xmlns:p14="http://schemas.microsoft.com/office/powerpoint/2010/main" val="102710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a:extLst>
              <a:ext uri="{FF2B5EF4-FFF2-40B4-BE49-F238E27FC236}">
                <a16:creationId xmlns:a16="http://schemas.microsoft.com/office/drawing/2014/main" id="{A65351E3-F7B3-423E-9F31-4769279B3087}"/>
              </a:ext>
            </a:extLst>
          </p:cNvPr>
          <p:cNvSpPr>
            <a:spLocks noGrp="1" noChangeArrowheads="1"/>
          </p:cNvSpPr>
          <p:nvPr>
            <p:ph type="title"/>
          </p:nvPr>
        </p:nvSpPr>
        <p:spPr/>
        <p:txBody>
          <a:bodyPr/>
          <a:lstStyle/>
          <a:p>
            <a:r>
              <a:rPr lang="en-US" altLang="en-US" dirty="0"/>
              <a:t>arcpy.mp functions</a:t>
            </a:r>
          </a:p>
        </p:txBody>
      </p:sp>
      <p:sp>
        <p:nvSpPr>
          <p:cNvPr id="3" name="Content Placeholder 2">
            <a:extLst>
              <a:ext uri="{FF2B5EF4-FFF2-40B4-BE49-F238E27FC236}">
                <a16:creationId xmlns:a16="http://schemas.microsoft.com/office/drawing/2014/main" id="{0B8E5EA1-F698-4004-8ED3-4F748C508263}"/>
              </a:ext>
            </a:extLst>
          </p:cNvPr>
          <p:cNvSpPr>
            <a:spLocks noGrp="1"/>
          </p:cNvSpPr>
          <p:nvPr>
            <p:ph idx="1"/>
          </p:nvPr>
        </p:nvSpPr>
        <p:spPr>
          <a:xfrm>
            <a:off x="152400" y="914400"/>
            <a:ext cx="3657600" cy="5410200"/>
          </a:xfrm>
        </p:spPr>
        <p:txBody>
          <a:bodyPr/>
          <a:lstStyle/>
          <a:p>
            <a:r>
              <a:rPr lang="en-US" dirty="0"/>
              <a:t>arcpy.mp module also has functions.  </a:t>
            </a:r>
          </a:p>
          <a:p>
            <a:endParaRPr lang="en-US" dirty="0"/>
          </a:p>
          <a:p>
            <a:endParaRPr lang="en-US" dirty="0"/>
          </a:p>
          <a:p>
            <a:r>
              <a:rPr lang="en-US" dirty="0"/>
              <a:t>Alphabetical ‘Help’ lists of classes and functions are useful (Print them if using frequently)</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5DFD4F01-017B-494F-9D2E-E02D3C375A46}"/>
              </a:ext>
            </a:extLst>
          </p:cNvPr>
          <p:cNvPicPr>
            <a:picLocks noChangeAspect="1"/>
          </p:cNvPicPr>
          <p:nvPr/>
        </p:nvPicPr>
        <p:blipFill>
          <a:blip r:embed="rId3"/>
          <a:stretch>
            <a:fillRect/>
          </a:stretch>
        </p:blipFill>
        <p:spPr>
          <a:xfrm>
            <a:off x="4953000" y="914400"/>
            <a:ext cx="2476846" cy="4286848"/>
          </a:xfrm>
          <a:prstGeom prst="rect">
            <a:avLst/>
          </a:prstGeom>
        </p:spPr>
      </p:pic>
      <p:pic>
        <p:nvPicPr>
          <p:cNvPr id="4" name="Picture 3">
            <a:extLst>
              <a:ext uri="{FF2B5EF4-FFF2-40B4-BE49-F238E27FC236}">
                <a16:creationId xmlns:a16="http://schemas.microsoft.com/office/drawing/2014/main" id="{F25E1362-D922-5D69-B367-F8A0F10DCB41}"/>
              </a:ext>
            </a:extLst>
          </p:cNvPr>
          <p:cNvPicPr>
            <a:picLocks noChangeAspect="1"/>
          </p:cNvPicPr>
          <p:nvPr/>
        </p:nvPicPr>
        <p:blipFill rotWithShape="1">
          <a:blip r:embed="rId4"/>
          <a:srcRect l="39092" t="57711" r="13635"/>
          <a:stretch/>
        </p:blipFill>
        <p:spPr>
          <a:xfrm>
            <a:off x="228600" y="3529611"/>
            <a:ext cx="1981200" cy="1671637"/>
          </a:xfrm>
          <a:prstGeom prst="rect">
            <a:avLst/>
          </a:prstGeom>
        </p:spPr>
      </p:pic>
    </p:spTree>
    <p:extLst>
      <p:ext uri="{BB962C8B-B14F-4D97-AF65-F5344CB8AC3E}">
        <p14:creationId xmlns:p14="http://schemas.microsoft.com/office/powerpoint/2010/main" val="4075702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B513F-EF30-7FBF-1F61-2507A204BB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BA1D6B-070C-3EA1-A64F-5AAC223F544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4402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C1E1E6E-1B8F-A056-534E-12A235C4DD1A}"/>
              </a:ext>
            </a:extLst>
          </p:cNvPr>
          <p:cNvSpPr>
            <a:spLocks noGrp="1"/>
          </p:cNvSpPr>
          <p:nvPr>
            <p:ph type="subTitle" idx="1"/>
          </p:nvPr>
        </p:nvSpPr>
        <p:spPr>
          <a:xfrm>
            <a:off x="1371600" y="4191000"/>
            <a:ext cx="6400800" cy="1752600"/>
          </a:xfrm>
        </p:spPr>
        <p:txBody>
          <a:bodyPr/>
          <a:lstStyle/>
          <a:p>
            <a:r>
              <a:rPr lang="en-US" dirty="0"/>
              <a:t>time</a:t>
            </a:r>
          </a:p>
        </p:txBody>
      </p:sp>
      <p:pic>
        <p:nvPicPr>
          <p:cNvPr id="8" name="Picture 7" descr="Map&#10;&#10;Description automatically generated">
            <a:extLst>
              <a:ext uri="{FF2B5EF4-FFF2-40B4-BE49-F238E27FC236}">
                <a16:creationId xmlns:a16="http://schemas.microsoft.com/office/drawing/2014/main" id="{779F99F3-0B23-475A-E5B1-C4CFC678D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414464"/>
            <a:ext cx="2209800" cy="1444870"/>
          </a:xfrm>
          <a:prstGeom prst="rect">
            <a:avLst/>
          </a:prstGeom>
        </p:spPr>
      </p:pic>
      <p:pic>
        <p:nvPicPr>
          <p:cNvPr id="10" name="Picture 9" descr="Map&#10;&#10;Description automatically generated">
            <a:extLst>
              <a:ext uri="{FF2B5EF4-FFF2-40B4-BE49-F238E27FC236}">
                <a16:creationId xmlns:a16="http://schemas.microsoft.com/office/drawing/2014/main" id="{AE2C844D-3C69-0C41-E866-654231C57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100" y="2426150"/>
            <a:ext cx="2209800" cy="1444869"/>
          </a:xfrm>
          <a:prstGeom prst="rect">
            <a:avLst/>
          </a:prstGeom>
        </p:spPr>
      </p:pic>
      <p:pic>
        <p:nvPicPr>
          <p:cNvPr id="12" name="Picture 11" descr="Map&#10;&#10;Description automatically generated">
            <a:extLst>
              <a:ext uri="{FF2B5EF4-FFF2-40B4-BE49-F238E27FC236}">
                <a16:creationId xmlns:a16="http://schemas.microsoft.com/office/drawing/2014/main" id="{5E3FD25B-33F5-F2A7-7937-49A1E819E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2417757"/>
            <a:ext cx="2209800" cy="1444869"/>
          </a:xfrm>
          <a:prstGeom prst="rect">
            <a:avLst/>
          </a:prstGeom>
        </p:spPr>
      </p:pic>
      <p:cxnSp>
        <p:nvCxnSpPr>
          <p:cNvPr id="14" name="Straight Arrow Connector 13">
            <a:extLst>
              <a:ext uri="{FF2B5EF4-FFF2-40B4-BE49-F238E27FC236}">
                <a16:creationId xmlns:a16="http://schemas.microsoft.com/office/drawing/2014/main" id="{A205D2AB-04A8-622C-D4AD-050D6DC55F0B}"/>
              </a:ext>
            </a:extLst>
          </p:cNvPr>
          <p:cNvCxnSpPr>
            <a:cxnSpLocks/>
          </p:cNvCxnSpPr>
          <p:nvPr/>
        </p:nvCxnSpPr>
        <p:spPr>
          <a:xfrm>
            <a:off x="2057400" y="4156769"/>
            <a:ext cx="5029200" cy="0"/>
          </a:xfrm>
          <a:prstGeom prst="straightConnector1">
            <a:avLst/>
          </a:prstGeom>
          <a:ln w="12700">
            <a:solidFill>
              <a:srgbClr val="D9D9D9"/>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6204AF-8C83-2B28-FFC2-15A622FBF0C2}"/>
              </a:ext>
            </a:extLst>
          </p:cNvPr>
          <p:cNvSpPr txBox="1"/>
          <p:nvPr/>
        </p:nvSpPr>
        <p:spPr>
          <a:xfrm>
            <a:off x="609600" y="1344406"/>
            <a:ext cx="5029200" cy="830997"/>
          </a:xfrm>
          <a:prstGeom prst="rect">
            <a:avLst/>
          </a:prstGeom>
          <a:noFill/>
        </p:spPr>
        <p:txBody>
          <a:bodyPr wrap="square">
            <a:spAutoFit/>
          </a:bodyPr>
          <a:lstStyle/>
          <a:p>
            <a:r>
              <a:rPr lang="en-US" sz="2400" b="0" dirty="0">
                <a:solidFill>
                  <a:srgbClr val="D9D9D9"/>
                </a:solidFill>
                <a:latin typeface="+mn-lt"/>
                <a:ea typeface="+mn-ea"/>
              </a:rPr>
              <a:t>Spotted lanternfly:</a:t>
            </a:r>
          </a:p>
          <a:p>
            <a:r>
              <a:rPr lang="en-US" sz="2400" b="0" dirty="0">
                <a:solidFill>
                  <a:srgbClr val="D9D9D9"/>
                </a:solidFill>
                <a:latin typeface="+mn-lt"/>
                <a:ea typeface="+mn-ea"/>
              </a:rPr>
              <a:t>2017 official records vs. news articles</a:t>
            </a:r>
          </a:p>
        </p:txBody>
      </p:sp>
    </p:spTree>
    <p:extLst>
      <p:ext uri="{BB962C8B-B14F-4D97-AF65-F5344CB8AC3E}">
        <p14:creationId xmlns:p14="http://schemas.microsoft.com/office/powerpoint/2010/main" val="68944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10398-E501-9BBB-36A8-006B72F4ACF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F08226C-3812-A38C-AB33-AFB92C4B0596}"/>
              </a:ext>
            </a:extLst>
          </p:cNvPr>
          <p:cNvSpPr>
            <a:spLocks noGrp="1"/>
          </p:cNvSpPr>
          <p:nvPr>
            <p:ph idx="1"/>
          </p:nvPr>
        </p:nvSpPr>
        <p:spPr/>
        <p:txBody>
          <a:bodyPr>
            <a:normAutofit/>
          </a:bodyPr>
          <a:lstStyle/>
          <a:p>
            <a:endParaRPr lang="en-US" sz="4400" dirty="0"/>
          </a:p>
          <a:p>
            <a:endParaRPr lang="en-US" sz="4400" dirty="0"/>
          </a:p>
          <a:p>
            <a:endParaRPr lang="en-US" sz="4400" dirty="0"/>
          </a:p>
          <a:p>
            <a:r>
              <a:rPr lang="en-US" sz="5400" dirty="0"/>
              <a:t>Map objects</a:t>
            </a:r>
          </a:p>
        </p:txBody>
      </p:sp>
    </p:spTree>
    <p:extLst>
      <p:ext uri="{BB962C8B-B14F-4D97-AF65-F5344CB8AC3E}">
        <p14:creationId xmlns:p14="http://schemas.microsoft.com/office/powerpoint/2010/main" val="569231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0B022F-E49F-3BA6-02AF-B8A01C3AE829}"/>
              </a:ext>
            </a:extLst>
          </p:cNvPr>
          <p:cNvPicPr>
            <a:picLocks noChangeAspect="1"/>
          </p:cNvPicPr>
          <p:nvPr/>
        </p:nvPicPr>
        <p:blipFill>
          <a:blip r:embed="rId2"/>
          <a:stretch>
            <a:fillRect/>
          </a:stretch>
        </p:blipFill>
        <p:spPr>
          <a:xfrm>
            <a:off x="2133600" y="771688"/>
            <a:ext cx="4724400" cy="3613388"/>
          </a:xfrm>
          <a:prstGeom prst="rect">
            <a:avLst/>
          </a:prstGeom>
        </p:spPr>
      </p:pic>
      <p:sp>
        <p:nvSpPr>
          <p:cNvPr id="2" name="Title 1">
            <a:extLst>
              <a:ext uri="{FF2B5EF4-FFF2-40B4-BE49-F238E27FC236}">
                <a16:creationId xmlns:a16="http://schemas.microsoft.com/office/drawing/2014/main" id="{3ED8C71C-E4BD-D1B0-3BFA-524AD659D43B}"/>
              </a:ext>
            </a:extLst>
          </p:cNvPr>
          <p:cNvSpPr>
            <a:spLocks noGrp="1"/>
          </p:cNvSpPr>
          <p:nvPr>
            <p:ph type="title"/>
          </p:nvPr>
        </p:nvSpPr>
        <p:spPr/>
        <p:txBody>
          <a:bodyPr/>
          <a:lstStyle/>
          <a:p>
            <a:r>
              <a:rPr lang="en-US" dirty="0"/>
              <a:t>Project -&gt; Map</a:t>
            </a:r>
          </a:p>
        </p:txBody>
      </p:sp>
      <p:sp>
        <p:nvSpPr>
          <p:cNvPr id="6" name="TextBox 5">
            <a:extLst>
              <a:ext uri="{FF2B5EF4-FFF2-40B4-BE49-F238E27FC236}">
                <a16:creationId xmlns:a16="http://schemas.microsoft.com/office/drawing/2014/main" id="{6550EAD8-B62D-444C-252F-CC2A93147419}"/>
              </a:ext>
            </a:extLst>
          </p:cNvPr>
          <p:cNvSpPr txBox="1"/>
          <p:nvPr/>
        </p:nvSpPr>
        <p:spPr>
          <a:xfrm>
            <a:off x="392688" y="4426752"/>
            <a:ext cx="6232358" cy="2862322"/>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a list of Map objects.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maps = </a:t>
            </a:r>
            <a:r>
              <a:rPr lang="en-US" b="0" dirty="0" err="1">
                <a:solidFill>
                  <a:srgbClr val="D4D4D4"/>
                </a:solidFill>
                <a:effectLst/>
                <a:latin typeface="Consolas" panose="020B0609020204030204" pitchFamily="49" charset="0"/>
              </a:rPr>
              <a:t>aprx.listMaps</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a:t>
            </a:r>
            <a:r>
              <a:rPr lang="en-US" dirty="0">
                <a:solidFill>
                  <a:srgbClr val="6A9955"/>
                </a:solidFill>
                <a:effectLst/>
                <a:latin typeface="Consolas" panose="020B0609020204030204" pitchFamily="49" charset="0"/>
              </a:rPr>
              <a:t>first</a:t>
            </a:r>
            <a:r>
              <a:rPr lang="en-US" b="0" dirty="0">
                <a:solidFill>
                  <a:srgbClr val="6A9955"/>
                </a:solidFill>
                <a:effectLst/>
                <a:latin typeface="Consolas" panose="020B0609020204030204" pitchFamily="49" charset="0"/>
              </a:rPr>
              <a:t> Map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myMap</a:t>
            </a:r>
            <a:r>
              <a:rPr lang="en-US" b="0" dirty="0">
                <a:solidFill>
                  <a:srgbClr val="D4D4D4"/>
                </a:solidFill>
                <a:effectLst/>
                <a:latin typeface="Consolas" panose="020B0609020204030204" pitchFamily="49" charset="0"/>
              </a:rPr>
              <a:t> = maps[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4" name="Rectangle 3">
            <a:extLst>
              <a:ext uri="{FF2B5EF4-FFF2-40B4-BE49-F238E27FC236}">
                <a16:creationId xmlns:a16="http://schemas.microsoft.com/office/drawing/2014/main" id="{9E0C53B0-6FC6-F15E-F310-0E99177D5023}"/>
              </a:ext>
            </a:extLst>
          </p:cNvPr>
          <p:cNvSpPr/>
          <p:nvPr/>
        </p:nvSpPr>
        <p:spPr>
          <a:xfrm>
            <a:off x="2209800" y="2656114"/>
            <a:ext cx="1219200" cy="849086"/>
          </a:xfrm>
          <a:prstGeom prst="rect">
            <a:avLst/>
          </a:prstGeom>
          <a:solidFill>
            <a:srgbClr val="6E808C"/>
          </a:solidFill>
          <a:ln>
            <a:solidFill>
              <a:srgbClr val="6E8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1075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FA20-6DA3-5748-1355-B81BB8B136A9}"/>
              </a:ext>
            </a:extLst>
          </p:cNvPr>
          <p:cNvSpPr>
            <a:spLocks noGrp="1"/>
          </p:cNvSpPr>
          <p:nvPr>
            <p:ph type="title"/>
          </p:nvPr>
        </p:nvSpPr>
        <p:spPr/>
        <p:txBody>
          <a:bodyPr/>
          <a:lstStyle/>
          <a:p>
            <a:r>
              <a:rPr lang="en-US" dirty="0"/>
              <a:t>Add a </a:t>
            </a:r>
            <a:r>
              <a:rPr lang="en-US" dirty="0" err="1"/>
              <a:t>basemap</a:t>
            </a:r>
            <a:endParaRPr lang="en-US" dirty="0"/>
          </a:p>
        </p:txBody>
      </p:sp>
      <p:sp>
        <p:nvSpPr>
          <p:cNvPr id="3" name="Content Placeholder 2">
            <a:extLst>
              <a:ext uri="{FF2B5EF4-FFF2-40B4-BE49-F238E27FC236}">
                <a16:creationId xmlns:a16="http://schemas.microsoft.com/office/drawing/2014/main" id="{C79D1314-5D23-405A-2EC8-7B7EA5687DA6}"/>
              </a:ext>
            </a:extLst>
          </p:cNvPr>
          <p:cNvSpPr>
            <a:spLocks noGrp="1"/>
          </p:cNvSpPr>
          <p:nvPr>
            <p:ph idx="1"/>
          </p:nvPr>
        </p:nvSpPr>
        <p:spPr>
          <a:xfrm>
            <a:off x="152400" y="914400"/>
            <a:ext cx="8839200" cy="5410200"/>
          </a:xfrm>
        </p:spPr>
        <p:txBody>
          <a:bodyPr>
            <a:normAutofit/>
          </a:bodyPr>
          <a:lstStyle/>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Code to get th</a:t>
            </a:r>
            <a:r>
              <a:rPr lang="en-US" dirty="0">
                <a:solidFill>
                  <a:srgbClr val="6A9955"/>
                </a:solidFill>
                <a:latin typeface="Consolas" panose="020B0609020204030204" pitchFamily="49" charset="0"/>
              </a:rPr>
              <a:t>e ArcGIS Project and Map object goes here</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dirty="0" err="1"/>
              <a:t>myMap.addBasemap</a:t>
            </a:r>
            <a:r>
              <a:rPr lang="en-US" dirty="0"/>
              <a:t>(</a:t>
            </a:r>
            <a:r>
              <a:rPr lang="en-US" b="0" dirty="0">
                <a:solidFill>
                  <a:srgbClr val="CE9178"/>
                </a:solidFill>
                <a:effectLst/>
                <a:latin typeface="Consolas" panose="020B0609020204030204" pitchFamily="49" charset="0"/>
              </a:rPr>
              <a:t>"Modern Antique Map"</a:t>
            </a:r>
            <a:r>
              <a:rPr lang="en-US" dirty="0"/>
              <a:t>)</a:t>
            </a:r>
          </a:p>
          <a:p>
            <a:endParaRPr lang="en-US" dirty="0"/>
          </a:p>
          <a:p>
            <a:endParaRPr lang="en-US" dirty="0"/>
          </a:p>
          <a:p>
            <a:endParaRPr lang="en-US" dirty="0"/>
          </a:p>
        </p:txBody>
      </p:sp>
      <p:pic>
        <p:nvPicPr>
          <p:cNvPr id="4098" name="Picture 2" descr="How To: Add a custom basemap to the Basemap Gallery in ArcGIS Pro">
            <a:extLst>
              <a:ext uri="{FF2B5EF4-FFF2-40B4-BE49-F238E27FC236}">
                <a16:creationId xmlns:a16="http://schemas.microsoft.com/office/drawing/2014/main" id="{BA9C9E31-1FFF-CE87-BAAF-96C99A17D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762000"/>
            <a:ext cx="4114800" cy="42263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AF03833-AE8E-E057-E035-B9193BDB1E65}"/>
              </a:ext>
            </a:extLst>
          </p:cNvPr>
          <p:cNvPicPr>
            <a:picLocks noChangeAspect="1"/>
          </p:cNvPicPr>
          <p:nvPr/>
        </p:nvPicPr>
        <p:blipFill rotWithShape="1">
          <a:blip r:embed="rId3"/>
          <a:srcRect l="2684" t="6591" r="718"/>
          <a:stretch/>
        </p:blipFill>
        <p:spPr>
          <a:xfrm>
            <a:off x="4776216" y="4297200"/>
            <a:ext cx="1472184" cy="579600"/>
          </a:xfrm>
          <a:prstGeom prst="rect">
            <a:avLst/>
          </a:prstGeom>
        </p:spPr>
      </p:pic>
    </p:spTree>
    <p:extLst>
      <p:ext uri="{BB962C8B-B14F-4D97-AF65-F5344CB8AC3E}">
        <p14:creationId xmlns:p14="http://schemas.microsoft.com/office/powerpoint/2010/main" val="1635224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FA20-6DA3-5748-1355-B81BB8B136A9}"/>
              </a:ext>
            </a:extLst>
          </p:cNvPr>
          <p:cNvSpPr>
            <a:spLocks noGrp="1"/>
          </p:cNvSpPr>
          <p:nvPr>
            <p:ph type="title"/>
          </p:nvPr>
        </p:nvSpPr>
        <p:spPr/>
        <p:txBody>
          <a:bodyPr/>
          <a:lstStyle/>
          <a:p>
            <a:r>
              <a:rPr lang="en-US" dirty="0" err="1"/>
              <a:t>Basemap</a:t>
            </a:r>
            <a:r>
              <a:rPr lang="en-US" dirty="0"/>
              <a:t> is a </a:t>
            </a:r>
            <a:r>
              <a:rPr lang="en-US" b="1" dirty="0"/>
              <a:t>Map</a:t>
            </a:r>
            <a:r>
              <a:rPr lang="en-US" dirty="0"/>
              <a:t> object Method</a:t>
            </a:r>
          </a:p>
        </p:txBody>
      </p:sp>
      <p:sp>
        <p:nvSpPr>
          <p:cNvPr id="3" name="Content Placeholder 2">
            <a:extLst>
              <a:ext uri="{FF2B5EF4-FFF2-40B4-BE49-F238E27FC236}">
                <a16:creationId xmlns:a16="http://schemas.microsoft.com/office/drawing/2014/main" id="{C79D1314-5D23-405A-2EC8-7B7EA5687DA6}"/>
              </a:ext>
            </a:extLst>
          </p:cNvPr>
          <p:cNvSpPr>
            <a:spLocks noGrp="1"/>
          </p:cNvSpPr>
          <p:nvPr>
            <p:ph idx="1"/>
          </p:nvPr>
        </p:nvSpPr>
        <p:spPr>
          <a:xfrm>
            <a:off x="152400" y="914400"/>
            <a:ext cx="8839200" cy="5410200"/>
          </a:xfrm>
        </p:spPr>
        <p:txBody>
          <a:bodyPr>
            <a:normAutofit/>
          </a:bodyPr>
          <a:lstStyle/>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b="0" dirty="0">
              <a:solidFill>
                <a:srgbClr val="6A9955"/>
              </a:solidFill>
              <a:effectLst/>
              <a:latin typeface="Consolas" panose="020B0609020204030204" pitchFamily="49" charset="0"/>
            </a:endParaRPr>
          </a:p>
          <a:p>
            <a:r>
              <a:rPr lang="en-US" sz="1800" b="0" dirty="0">
                <a:solidFill>
                  <a:srgbClr val="6A9955"/>
                </a:solidFill>
                <a:effectLst/>
                <a:latin typeface="Consolas" panose="020B0609020204030204" pitchFamily="49" charset="0"/>
              </a:rPr>
              <a:t># Code to get th</a:t>
            </a:r>
            <a:r>
              <a:rPr lang="en-US" sz="1800" dirty="0">
                <a:solidFill>
                  <a:srgbClr val="6A9955"/>
                </a:solidFill>
                <a:latin typeface="Consolas" panose="020B0609020204030204" pitchFamily="49" charset="0"/>
              </a:rPr>
              <a:t>e ArcGIS Project and Map object goes here</a:t>
            </a:r>
            <a:r>
              <a:rPr lang="en-US" sz="1800" b="0" dirty="0">
                <a:solidFill>
                  <a:srgbClr val="6A9955"/>
                </a:solidFill>
                <a:effectLst/>
                <a:latin typeface="Consolas" panose="020B0609020204030204" pitchFamily="49" charset="0"/>
              </a:rPr>
              <a:t>.</a:t>
            </a:r>
            <a:endParaRPr lang="en-US" sz="1800" b="0" dirty="0">
              <a:solidFill>
                <a:srgbClr val="D4D4D4"/>
              </a:solidFill>
              <a:effectLst/>
              <a:latin typeface="Consolas" panose="020B0609020204030204" pitchFamily="49" charset="0"/>
            </a:endParaRPr>
          </a:p>
          <a:p>
            <a:r>
              <a:rPr lang="en-US" sz="1800" dirty="0" err="1"/>
              <a:t>myMap.addBasemap</a:t>
            </a:r>
            <a:r>
              <a:rPr lang="en-US" sz="1800" dirty="0"/>
              <a:t>(</a:t>
            </a:r>
            <a:r>
              <a:rPr lang="en-US" sz="1800" b="0" dirty="0">
                <a:solidFill>
                  <a:srgbClr val="CE9178"/>
                </a:solidFill>
                <a:effectLst/>
                <a:latin typeface="Consolas" panose="020B0609020204030204" pitchFamily="49" charset="0"/>
              </a:rPr>
              <a:t>"Modern Antique Map"</a:t>
            </a:r>
            <a:r>
              <a:rPr lang="en-US" sz="1800" dirty="0"/>
              <a:t>)</a:t>
            </a:r>
          </a:p>
          <a:p>
            <a:endParaRPr lang="en-US" dirty="0"/>
          </a:p>
          <a:p>
            <a:endParaRPr lang="en-US" dirty="0"/>
          </a:p>
          <a:p>
            <a:endParaRPr lang="en-US" dirty="0"/>
          </a:p>
        </p:txBody>
      </p:sp>
      <p:pic>
        <p:nvPicPr>
          <p:cNvPr id="4098" name="Picture 2" descr="How To: Add a custom basemap to the Basemap Gallery in ArcGIS Pro">
            <a:extLst>
              <a:ext uri="{FF2B5EF4-FFF2-40B4-BE49-F238E27FC236}">
                <a16:creationId xmlns:a16="http://schemas.microsoft.com/office/drawing/2014/main" id="{BA9C9E31-1FFF-CE87-BAAF-96C99A17D8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198" t="81927" r="38888" b="-966"/>
          <a:stretch/>
        </p:blipFill>
        <p:spPr bwMode="auto">
          <a:xfrm>
            <a:off x="6400800" y="1066800"/>
            <a:ext cx="2383169" cy="19489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C4A13B2-B1D9-FFFF-2794-AE7245F0EADD}"/>
              </a:ext>
            </a:extLst>
          </p:cNvPr>
          <p:cNvSpPr txBox="1"/>
          <p:nvPr/>
        </p:nvSpPr>
        <p:spPr>
          <a:xfrm>
            <a:off x="152400" y="1584578"/>
            <a:ext cx="6232358" cy="2862322"/>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a list of Map objects.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maps = </a:t>
            </a:r>
            <a:r>
              <a:rPr lang="en-US" b="0" dirty="0" err="1">
                <a:solidFill>
                  <a:srgbClr val="D4D4D4"/>
                </a:solidFill>
                <a:effectLst/>
                <a:latin typeface="Consolas" panose="020B0609020204030204" pitchFamily="49" charset="0"/>
              </a:rPr>
              <a:t>aprx.listMaps</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a:t>
            </a:r>
            <a:r>
              <a:rPr lang="en-US" dirty="0">
                <a:solidFill>
                  <a:srgbClr val="6A9955"/>
                </a:solidFill>
                <a:effectLst/>
                <a:latin typeface="Consolas" panose="020B0609020204030204" pitchFamily="49" charset="0"/>
              </a:rPr>
              <a:t>first</a:t>
            </a:r>
            <a:r>
              <a:rPr lang="en-US" b="0" dirty="0">
                <a:solidFill>
                  <a:srgbClr val="6A9955"/>
                </a:solidFill>
                <a:effectLst/>
                <a:latin typeface="Consolas" panose="020B0609020204030204" pitchFamily="49" charset="0"/>
              </a:rPr>
              <a:t> Map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myMap</a:t>
            </a:r>
            <a:r>
              <a:rPr lang="en-US" b="0" dirty="0">
                <a:solidFill>
                  <a:srgbClr val="D4D4D4"/>
                </a:solidFill>
                <a:effectLst/>
                <a:latin typeface="Consolas" panose="020B0609020204030204" pitchFamily="49" charset="0"/>
              </a:rPr>
              <a:t> = maps[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80501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89B9957A-595D-4772-A47A-3DEE380A6E1B}"/>
              </a:ext>
            </a:extLst>
          </p:cNvPr>
          <p:cNvSpPr>
            <a:spLocks noGrp="1" noChangeArrowheads="1"/>
          </p:cNvSpPr>
          <p:nvPr>
            <p:ph type="title"/>
          </p:nvPr>
        </p:nvSpPr>
        <p:spPr>
          <a:xfrm>
            <a:off x="152400" y="152400"/>
            <a:ext cx="8610600" cy="457200"/>
          </a:xfrm>
        </p:spPr>
        <p:txBody>
          <a:bodyPr/>
          <a:lstStyle/>
          <a:p>
            <a:r>
              <a:rPr lang="en-US" altLang="en-US" dirty="0"/>
              <a:t>Manipulate layers and tables</a:t>
            </a:r>
          </a:p>
        </p:txBody>
      </p:sp>
      <p:sp>
        <p:nvSpPr>
          <p:cNvPr id="30723" name="Content Placeholder 2">
            <a:extLst>
              <a:ext uri="{FF2B5EF4-FFF2-40B4-BE49-F238E27FC236}">
                <a16:creationId xmlns:a16="http://schemas.microsoft.com/office/drawing/2014/main" id="{17304D22-AAB4-437E-A714-0566D3739537}"/>
              </a:ext>
            </a:extLst>
          </p:cNvPr>
          <p:cNvSpPr>
            <a:spLocks noGrp="1"/>
          </p:cNvSpPr>
          <p:nvPr>
            <p:ph idx="1"/>
          </p:nvPr>
        </p:nvSpPr>
        <p:spPr>
          <a:xfrm>
            <a:off x="2743200" y="914400"/>
            <a:ext cx="8686800" cy="5410200"/>
          </a:xfrm>
        </p:spPr>
        <p:txBody>
          <a:bodyPr>
            <a:normAutofit/>
          </a:bodyPr>
          <a:lstStyle/>
          <a:p>
            <a:pPr lvl="1"/>
            <a:endParaRPr lang="en-US" altLang="en-US" dirty="0"/>
          </a:p>
          <a:p>
            <a:pPr lvl="1"/>
            <a:endParaRPr lang="en-US" altLang="en-US" dirty="0"/>
          </a:p>
          <a:p>
            <a:pPr lvl="1"/>
            <a:r>
              <a:rPr lang="en-US" altLang="en-US" dirty="0" err="1"/>
              <a:t>moveLayer</a:t>
            </a:r>
            <a:r>
              <a:rPr lang="en-US" altLang="en-US" dirty="0"/>
              <a:t>--Relative to another layer's position</a:t>
            </a:r>
          </a:p>
          <a:p>
            <a:pPr lvl="1"/>
            <a:r>
              <a:rPr lang="en-US" altLang="en-US" dirty="0" err="1"/>
              <a:t>removeLayer</a:t>
            </a:r>
            <a:endParaRPr lang="en-US" altLang="en-US" dirty="0"/>
          </a:p>
          <a:p>
            <a:pPr lvl="1"/>
            <a:endParaRPr lang="en-US" altLang="en-US" dirty="0"/>
          </a:p>
          <a:p>
            <a:pPr lvl="1"/>
            <a:r>
              <a:rPr lang="en-US" altLang="en-US" dirty="0" err="1"/>
              <a:t>addLayer</a:t>
            </a:r>
            <a:r>
              <a:rPr lang="en-US" altLang="en-US" dirty="0"/>
              <a:t> --Position choices: AUTO_ARRANGE, TOP, or BOTTOM</a:t>
            </a:r>
          </a:p>
          <a:p>
            <a:pPr lvl="1"/>
            <a:r>
              <a:rPr lang="en-US" altLang="en-US" dirty="0" err="1"/>
              <a:t>insertLayer</a:t>
            </a:r>
            <a:r>
              <a:rPr lang="en-US" altLang="en-US" dirty="0"/>
              <a:t>--Relative to another layer's position</a:t>
            </a:r>
          </a:p>
          <a:p>
            <a:pPr lvl="1"/>
            <a:r>
              <a:rPr lang="en-US" altLang="en-US" dirty="0" err="1"/>
              <a:t>addLayerToGroup</a:t>
            </a:r>
            <a:endParaRPr lang="en-US" altLang="en-US" dirty="0"/>
          </a:p>
          <a:p>
            <a:pPr lvl="1"/>
            <a:endParaRPr lang="en-US" altLang="en-US" dirty="0"/>
          </a:p>
          <a:p>
            <a:pPr lvl="1"/>
            <a:endParaRPr lang="en-US" altLang="en-US" dirty="0"/>
          </a:p>
          <a:p>
            <a:pPr lvl="1"/>
            <a:r>
              <a:rPr lang="en-US" altLang="en-US" dirty="0" err="1"/>
              <a:t>addTable</a:t>
            </a:r>
            <a:endParaRPr lang="en-US" altLang="en-US" dirty="0"/>
          </a:p>
          <a:p>
            <a:pPr lvl="1"/>
            <a:r>
              <a:rPr lang="en-US" altLang="en-US" dirty="0" err="1"/>
              <a:t>addTableToGroup</a:t>
            </a:r>
            <a:endParaRPr lang="en-US" altLang="en-US" dirty="0"/>
          </a:p>
          <a:p>
            <a:pPr lvl="1"/>
            <a:endParaRPr lang="en-US" altLang="en-US" dirty="0"/>
          </a:p>
          <a:p>
            <a:pPr lvl="1"/>
            <a:endParaRPr lang="en-US" altLang="en-US" dirty="0"/>
          </a:p>
          <a:p>
            <a:pPr lvl="1"/>
            <a:r>
              <a:rPr lang="en-US" altLang="en-US" dirty="0" err="1"/>
              <a:t>addDataFromPath</a:t>
            </a:r>
            <a:r>
              <a:rPr lang="en-US" altLang="en-US" dirty="0"/>
              <a:t> (</a:t>
            </a:r>
            <a:r>
              <a:rPr lang="en-US" altLang="en-US" dirty="0" err="1"/>
              <a:t>data_path</a:t>
            </a:r>
            <a:r>
              <a:rPr lang="en-US" altLang="en-US" dirty="0"/>
              <a:t>)</a:t>
            </a:r>
          </a:p>
          <a:p>
            <a:pPr lvl="1"/>
            <a:r>
              <a:rPr lang="en-US" altLang="en-US" dirty="0" err="1"/>
              <a:t>addBasemap</a:t>
            </a:r>
            <a:r>
              <a:rPr lang="en-US" altLang="en-US" dirty="0"/>
              <a:t> (</a:t>
            </a:r>
            <a:r>
              <a:rPr lang="en-US" altLang="en-US" dirty="0" err="1"/>
              <a:t>basemap_name</a:t>
            </a:r>
            <a:r>
              <a:rPr lang="en-US" altLang="en-US" dirty="0"/>
              <a:t>)</a:t>
            </a:r>
          </a:p>
          <a:p>
            <a:pPr lvl="1"/>
            <a:endParaRPr lang="en-US" altLang="en-US" dirty="0"/>
          </a:p>
        </p:txBody>
      </p:sp>
      <p:sp>
        <p:nvSpPr>
          <p:cNvPr id="5" name="Slide Number Placeholder 4">
            <a:extLst>
              <a:ext uri="{FF2B5EF4-FFF2-40B4-BE49-F238E27FC236}">
                <a16:creationId xmlns:a16="http://schemas.microsoft.com/office/drawing/2014/main" id="{58C495B0-F3DC-4D9B-9BE5-54DA54E8743D}"/>
              </a:ext>
            </a:extLst>
          </p:cNvPr>
          <p:cNvSpPr>
            <a:spLocks noGrp="1"/>
          </p:cNvSpPr>
          <p:nvPr>
            <p:ph type="sldNum" sz="quarter" idx="12"/>
          </p:nvPr>
        </p:nvSpPr>
        <p:spPr/>
        <p:txBody>
          <a:bodyPr/>
          <a:lstStyle/>
          <a:p>
            <a:fld id="{D584E0A9-DCB8-4B8B-92A0-3B6B22500F69}" type="slidenum">
              <a:rPr lang="en-US" altLang="en-US" smtClean="0"/>
              <a:pPr/>
              <a:t>24</a:t>
            </a:fld>
            <a:endParaRPr lang="en-US" altLang="en-US" dirty="0"/>
          </a:p>
        </p:txBody>
      </p:sp>
      <p:cxnSp>
        <p:nvCxnSpPr>
          <p:cNvPr id="3" name="Straight Connector 2">
            <a:extLst>
              <a:ext uri="{FF2B5EF4-FFF2-40B4-BE49-F238E27FC236}">
                <a16:creationId xmlns:a16="http://schemas.microsoft.com/office/drawing/2014/main" id="{4B323C9E-E0B4-DBDB-0D54-B079E67A85EA}"/>
              </a:ext>
            </a:extLst>
          </p:cNvPr>
          <p:cNvCxnSpPr>
            <a:cxnSpLocks/>
          </p:cNvCxnSpPr>
          <p:nvPr/>
        </p:nvCxnSpPr>
        <p:spPr>
          <a:xfrm>
            <a:off x="2819400" y="1600200"/>
            <a:ext cx="0" cy="1828800"/>
          </a:xfrm>
          <a:prstGeom prst="line">
            <a:avLst/>
          </a:prstGeom>
          <a:ln>
            <a:solidFill>
              <a:srgbClr val="B2B06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1D9E134-E653-D3A5-A3EE-502EDB6A1272}"/>
              </a:ext>
            </a:extLst>
          </p:cNvPr>
          <p:cNvSpPr txBox="1"/>
          <p:nvPr/>
        </p:nvSpPr>
        <p:spPr>
          <a:xfrm>
            <a:off x="653143" y="1905000"/>
            <a:ext cx="1722119" cy="923330"/>
          </a:xfrm>
          <a:prstGeom prst="rect">
            <a:avLst/>
          </a:prstGeom>
          <a:noFill/>
        </p:spPr>
        <p:txBody>
          <a:bodyPr wrap="square" rtlCol="0">
            <a:spAutoFit/>
          </a:bodyPr>
          <a:lstStyle/>
          <a:p>
            <a:r>
              <a:rPr lang="en-US" b="0" dirty="0">
                <a:solidFill>
                  <a:srgbClr val="B2B062"/>
                </a:solidFill>
              </a:rPr>
              <a:t>Operate on Layer objects or </a:t>
            </a:r>
            <a:r>
              <a:rPr lang="en-US" b="0" dirty="0" err="1">
                <a:solidFill>
                  <a:srgbClr val="B2B062"/>
                </a:solidFill>
              </a:rPr>
              <a:t>LayerFile</a:t>
            </a:r>
            <a:endParaRPr lang="en-US" b="0" dirty="0">
              <a:solidFill>
                <a:srgbClr val="B2B062"/>
              </a:solidFill>
            </a:endParaRPr>
          </a:p>
        </p:txBody>
      </p:sp>
      <p:cxnSp>
        <p:nvCxnSpPr>
          <p:cNvPr id="7" name="Straight Connector 6">
            <a:extLst>
              <a:ext uri="{FF2B5EF4-FFF2-40B4-BE49-F238E27FC236}">
                <a16:creationId xmlns:a16="http://schemas.microsoft.com/office/drawing/2014/main" id="{9355C819-D48C-C21C-5337-3D17C5B43B2F}"/>
              </a:ext>
            </a:extLst>
          </p:cNvPr>
          <p:cNvCxnSpPr>
            <a:cxnSpLocks/>
          </p:cNvCxnSpPr>
          <p:nvPr/>
        </p:nvCxnSpPr>
        <p:spPr>
          <a:xfrm>
            <a:off x="2819400" y="3984170"/>
            <a:ext cx="0" cy="457200"/>
          </a:xfrm>
          <a:prstGeom prst="line">
            <a:avLst/>
          </a:prstGeom>
          <a:ln>
            <a:solidFill>
              <a:srgbClr val="9966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E80FE65-E0A7-732B-63A6-19147B782A18}"/>
              </a:ext>
            </a:extLst>
          </p:cNvPr>
          <p:cNvSpPr txBox="1"/>
          <p:nvPr/>
        </p:nvSpPr>
        <p:spPr>
          <a:xfrm>
            <a:off x="653143" y="3867834"/>
            <a:ext cx="1722119" cy="646331"/>
          </a:xfrm>
          <a:prstGeom prst="rect">
            <a:avLst/>
          </a:prstGeom>
          <a:noFill/>
        </p:spPr>
        <p:txBody>
          <a:bodyPr wrap="square" rtlCol="0">
            <a:spAutoFit/>
          </a:bodyPr>
          <a:lstStyle/>
          <a:p>
            <a:r>
              <a:rPr lang="en-US" b="0" dirty="0">
                <a:solidFill>
                  <a:srgbClr val="996600"/>
                </a:solidFill>
              </a:rPr>
              <a:t>Operate on Table objects</a:t>
            </a:r>
          </a:p>
        </p:txBody>
      </p:sp>
      <p:cxnSp>
        <p:nvCxnSpPr>
          <p:cNvPr id="10" name="Straight Connector 9">
            <a:extLst>
              <a:ext uri="{FF2B5EF4-FFF2-40B4-BE49-F238E27FC236}">
                <a16:creationId xmlns:a16="http://schemas.microsoft.com/office/drawing/2014/main" id="{E00EF9D1-235F-13CE-53B0-A0C2933C084E}"/>
              </a:ext>
            </a:extLst>
          </p:cNvPr>
          <p:cNvCxnSpPr>
            <a:cxnSpLocks/>
          </p:cNvCxnSpPr>
          <p:nvPr/>
        </p:nvCxnSpPr>
        <p:spPr>
          <a:xfrm>
            <a:off x="2819400" y="5185951"/>
            <a:ext cx="0" cy="45720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FBB6E49-E30A-05FC-7032-C48EDA98B45F}"/>
              </a:ext>
            </a:extLst>
          </p:cNvPr>
          <p:cNvSpPr txBox="1"/>
          <p:nvPr/>
        </p:nvSpPr>
        <p:spPr>
          <a:xfrm>
            <a:off x="653143" y="5068669"/>
            <a:ext cx="1722119" cy="646331"/>
          </a:xfrm>
          <a:prstGeom prst="rect">
            <a:avLst/>
          </a:prstGeom>
          <a:noFill/>
        </p:spPr>
        <p:txBody>
          <a:bodyPr wrap="square" rtlCol="0">
            <a:spAutoFit/>
          </a:bodyPr>
          <a:lstStyle/>
          <a:p>
            <a:r>
              <a:rPr lang="en-US" b="0" dirty="0">
                <a:solidFill>
                  <a:schemeClr val="accent2">
                    <a:lumMod val="50000"/>
                  </a:schemeClr>
                </a:solidFill>
              </a:rPr>
              <a:t>No objects needed</a:t>
            </a:r>
          </a:p>
        </p:txBody>
      </p:sp>
    </p:spTree>
    <p:extLst>
      <p:ext uri="{BB962C8B-B14F-4D97-AF65-F5344CB8AC3E}">
        <p14:creationId xmlns:p14="http://schemas.microsoft.com/office/powerpoint/2010/main" val="1358178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FA20-6DA3-5748-1355-B81BB8B136A9}"/>
              </a:ext>
            </a:extLst>
          </p:cNvPr>
          <p:cNvSpPr>
            <a:spLocks noGrp="1"/>
          </p:cNvSpPr>
          <p:nvPr>
            <p:ph type="title"/>
          </p:nvPr>
        </p:nvSpPr>
        <p:spPr/>
        <p:txBody>
          <a:bodyPr/>
          <a:lstStyle/>
          <a:p>
            <a:r>
              <a:rPr lang="en-US" dirty="0"/>
              <a:t>Add data from path example 1</a:t>
            </a:r>
          </a:p>
        </p:txBody>
      </p:sp>
      <p:sp>
        <p:nvSpPr>
          <p:cNvPr id="3" name="Content Placeholder 2">
            <a:extLst>
              <a:ext uri="{FF2B5EF4-FFF2-40B4-BE49-F238E27FC236}">
                <a16:creationId xmlns:a16="http://schemas.microsoft.com/office/drawing/2014/main" id="{C79D1314-5D23-405A-2EC8-7B7EA5687DA6}"/>
              </a:ext>
            </a:extLst>
          </p:cNvPr>
          <p:cNvSpPr>
            <a:spLocks noGrp="1"/>
          </p:cNvSpPr>
          <p:nvPr>
            <p:ph idx="1"/>
          </p:nvPr>
        </p:nvSpPr>
        <p:spPr>
          <a:xfrm>
            <a:off x="152400" y="914400"/>
            <a:ext cx="8915400" cy="5410200"/>
          </a:xfrm>
        </p:spPr>
        <p:txBody>
          <a:bodyPr>
            <a:normAutofit/>
          </a:bodyPr>
          <a:lstStyle/>
          <a:p>
            <a:r>
              <a:rPr lang="en-US" b="0" dirty="0">
                <a:solidFill>
                  <a:srgbClr val="6A9955"/>
                </a:solidFill>
                <a:effectLst/>
                <a:latin typeface="Consolas" panose="020B0609020204030204" pitchFamily="49" charset="0"/>
              </a:rPr>
              <a:t># Code to get th</a:t>
            </a:r>
            <a:r>
              <a:rPr lang="en-US" dirty="0">
                <a:solidFill>
                  <a:srgbClr val="6A9955"/>
                </a:solidFill>
                <a:latin typeface="Consolas" panose="020B0609020204030204" pitchFamily="49" charset="0"/>
              </a:rPr>
              <a:t>e ArcGIS Project and Map objects goes here</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Add </a:t>
            </a:r>
            <a:r>
              <a:rPr lang="en-US" dirty="0">
                <a:solidFill>
                  <a:srgbClr val="6A9955"/>
                </a:solidFill>
                <a:latin typeface="Consolas" panose="020B0609020204030204" pitchFamily="49" charset="0"/>
              </a:rPr>
              <a:t>data from a path</a:t>
            </a:r>
            <a:r>
              <a:rPr lang="en-US" b="0" dirty="0">
                <a:solidFill>
                  <a:srgbClr val="6A9955"/>
                </a:solidFill>
                <a:effectLst/>
                <a:latin typeface="Consolas" panose="020B0609020204030204" pitchFamily="49" charset="0"/>
              </a:rPr>
              <a:t>.</a:t>
            </a:r>
            <a:endParaRPr lang="en-US" dirty="0"/>
          </a:p>
          <a:p>
            <a:r>
              <a:rPr lang="en-US" dirty="0"/>
              <a:t>schools = </a:t>
            </a:r>
            <a:r>
              <a:rPr lang="en-US" b="0" dirty="0">
                <a:solidFill>
                  <a:srgbClr val="CE9178"/>
                </a:solidFill>
                <a:effectLst/>
                <a:latin typeface="Consolas" panose="020B0609020204030204" pitchFamily="49" charset="0"/>
              </a:rPr>
              <a:t>"C:/data/Schools.shp"</a:t>
            </a:r>
            <a:endParaRPr lang="en-US" dirty="0"/>
          </a:p>
          <a:p>
            <a:r>
              <a:rPr lang="en-US" dirty="0" err="1"/>
              <a:t>myMap.addDataFromPath</a:t>
            </a:r>
            <a:r>
              <a:rPr lang="en-US" dirty="0"/>
              <a:t>(schools)</a:t>
            </a:r>
          </a:p>
          <a:p>
            <a:endParaRPr lang="en-US" dirty="0"/>
          </a:p>
          <a:p>
            <a:endParaRPr lang="en-US" dirty="0"/>
          </a:p>
          <a:p>
            <a:endParaRPr lang="en-US" dirty="0"/>
          </a:p>
          <a:p>
            <a:r>
              <a:rPr lang="en-US" b="0" dirty="0">
                <a:solidFill>
                  <a:srgbClr val="6A9955"/>
                </a:solidFill>
                <a:effectLst/>
                <a:latin typeface="Consolas" panose="020B0609020204030204" pitchFamily="49" charset="0"/>
              </a:rPr>
              <a:t># Does not use the arcpy environment workspace setting.</a:t>
            </a:r>
            <a:endParaRPr lang="en-US" dirty="0"/>
          </a:p>
          <a:p>
            <a:r>
              <a:rPr lang="en-US" dirty="0" err="1"/>
              <a:t>arcpy.env.workspace</a:t>
            </a:r>
            <a:r>
              <a:rPr lang="en-US" dirty="0"/>
              <a:t> = </a:t>
            </a:r>
            <a:r>
              <a:rPr lang="en-US" b="0" dirty="0">
                <a:solidFill>
                  <a:srgbClr val="CE9178"/>
                </a:solidFill>
                <a:effectLst/>
                <a:latin typeface="Consolas" panose="020B0609020204030204" pitchFamily="49" charset="0"/>
              </a:rPr>
              <a:t>"C:/data/</a:t>
            </a:r>
            <a:endParaRPr lang="en-US" dirty="0"/>
          </a:p>
          <a:p>
            <a:r>
              <a:rPr lang="en-US" dirty="0" err="1"/>
              <a:t>myMap.addDataFromPath</a:t>
            </a:r>
            <a:r>
              <a:rPr lang="en-US" dirty="0"/>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Schools.shp</a:t>
            </a:r>
            <a:r>
              <a:rPr lang="en-US" b="0" dirty="0">
                <a:solidFill>
                  <a:srgbClr val="CE9178"/>
                </a:solidFill>
                <a:effectLst/>
                <a:latin typeface="Consolas" panose="020B0609020204030204" pitchFamily="49" charset="0"/>
              </a:rPr>
              <a:t>"</a:t>
            </a:r>
            <a:r>
              <a:rPr lang="en-US" dirty="0"/>
              <a:t>)</a:t>
            </a:r>
          </a:p>
          <a:p>
            <a:r>
              <a:rPr lang="en-US" dirty="0" err="1">
                <a:solidFill>
                  <a:srgbClr val="FF0066"/>
                </a:solidFill>
              </a:rPr>
              <a:t>RuntimeError</a:t>
            </a:r>
            <a:r>
              <a:rPr lang="en-US" dirty="0">
                <a:solidFill>
                  <a:srgbClr val="FF0066"/>
                </a:solidFill>
              </a:rPr>
              <a:t>    Traceback (most recent call last)...</a:t>
            </a:r>
          </a:p>
          <a:p>
            <a:endParaRPr lang="en-US" dirty="0"/>
          </a:p>
          <a:p>
            <a:endParaRPr lang="en-US" dirty="0"/>
          </a:p>
          <a:p>
            <a:endParaRPr lang="en-US" dirty="0"/>
          </a:p>
        </p:txBody>
      </p:sp>
      <p:pic>
        <p:nvPicPr>
          <p:cNvPr id="6" name="Graphic 5" descr="Warning outline">
            <a:extLst>
              <a:ext uri="{FF2B5EF4-FFF2-40B4-BE49-F238E27FC236}">
                <a16:creationId xmlns:a16="http://schemas.microsoft.com/office/drawing/2014/main" id="{05248088-5321-1C34-54BD-3721B62372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5600" y="4800600"/>
            <a:ext cx="533400" cy="533400"/>
          </a:xfrm>
          <a:prstGeom prst="rect">
            <a:avLst/>
          </a:prstGeom>
        </p:spPr>
      </p:pic>
    </p:spTree>
    <p:extLst>
      <p:ext uri="{BB962C8B-B14F-4D97-AF65-F5344CB8AC3E}">
        <p14:creationId xmlns:p14="http://schemas.microsoft.com/office/powerpoint/2010/main" val="427080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FA20-6DA3-5748-1355-B81BB8B136A9}"/>
              </a:ext>
            </a:extLst>
          </p:cNvPr>
          <p:cNvSpPr>
            <a:spLocks noGrp="1"/>
          </p:cNvSpPr>
          <p:nvPr>
            <p:ph type="title"/>
          </p:nvPr>
        </p:nvSpPr>
        <p:spPr/>
        <p:txBody>
          <a:bodyPr/>
          <a:lstStyle/>
          <a:p>
            <a:r>
              <a:rPr lang="en-US" dirty="0"/>
              <a:t>Add data from path example 2</a:t>
            </a:r>
          </a:p>
        </p:txBody>
      </p:sp>
      <p:sp>
        <p:nvSpPr>
          <p:cNvPr id="3" name="Content Placeholder 2">
            <a:extLst>
              <a:ext uri="{FF2B5EF4-FFF2-40B4-BE49-F238E27FC236}">
                <a16:creationId xmlns:a16="http://schemas.microsoft.com/office/drawing/2014/main" id="{C79D1314-5D23-405A-2EC8-7B7EA5687DA6}"/>
              </a:ext>
            </a:extLst>
          </p:cNvPr>
          <p:cNvSpPr>
            <a:spLocks noGrp="1"/>
          </p:cNvSpPr>
          <p:nvPr>
            <p:ph idx="1"/>
          </p:nvPr>
        </p:nvSpPr>
        <p:spPr>
          <a:xfrm>
            <a:off x="152400" y="914400"/>
            <a:ext cx="8915400" cy="5410200"/>
          </a:xfrm>
        </p:spPr>
        <p:txBody>
          <a:bodyPr>
            <a:normAutofit fontScale="92500" lnSpcReduction="10000"/>
          </a:bodyPr>
          <a:lstStyle/>
          <a:p>
            <a:r>
              <a:rPr lang="en-US" b="0" dirty="0">
                <a:solidFill>
                  <a:srgbClr val="6A9955"/>
                </a:solidFill>
                <a:effectLst/>
                <a:latin typeface="Consolas" panose="020B0609020204030204" pitchFamily="49" charset="0"/>
              </a:rPr>
              <a:t># Code to get th</a:t>
            </a:r>
            <a:r>
              <a:rPr lang="en-US" dirty="0">
                <a:solidFill>
                  <a:srgbClr val="6A9955"/>
                </a:solidFill>
                <a:latin typeface="Consolas" panose="020B0609020204030204" pitchFamily="49" charset="0"/>
              </a:rPr>
              <a:t>e ArcGIS Project and Map objects goes here</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endParaRPr lang="en-US" dirty="0">
              <a:solidFill>
                <a:srgbClr val="FF0066"/>
              </a:solidFill>
            </a:endParaRPr>
          </a:p>
          <a:p>
            <a:r>
              <a:rPr lang="en-US" dirty="0">
                <a:solidFill>
                  <a:srgbClr val="6A9955"/>
                </a:solidFill>
                <a:latin typeface="Consolas" panose="020B0609020204030204" pitchFamily="49" charset="0"/>
              </a:rPr>
              <a:t># Add </a:t>
            </a:r>
            <a:r>
              <a:rPr lang="en-US" dirty="0" err="1">
                <a:solidFill>
                  <a:srgbClr val="6A9955"/>
                </a:solidFill>
                <a:latin typeface="Consolas" panose="020B0609020204030204" pitchFamily="49" charset="0"/>
              </a:rPr>
              <a:t>rasters</a:t>
            </a:r>
            <a:r>
              <a:rPr lang="en-US" dirty="0">
                <a:solidFill>
                  <a:srgbClr val="6A9955"/>
                </a:solidFill>
                <a:latin typeface="Consolas" panose="020B0609020204030204" pitchFamily="49" charset="0"/>
              </a:rPr>
              <a:t> from a directory.</a:t>
            </a:r>
            <a:endParaRPr lang="en-US" dirty="0"/>
          </a:p>
          <a:p>
            <a:r>
              <a:rPr lang="en-US" dirty="0" err="1">
                <a:solidFill>
                  <a:srgbClr val="D4D4D4"/>
                </a:solidFill>
                <a:latin typeface="Consolas" panose="020B0609020204030204" pitchFamily="49" charset="0"/>
              </a:rPr>
              <a:t>arcpy.env.workspace</a:t>
            </a:r>
            <a:r>
              <a:rPr lang="en-US" dirty="0">
                <a:solidFill>
                  <a:srgbClr val="D4D4D4"/>
                </a:solidFill>
                <a:latin typeface="Consolas" panose="020B0609020204030204" pitchFamily="49" charset="0"/>
              </a:rPr>
              <a:t> = sys.argv[</a:t>
            </a:r>
            <a:r>
              <a:rPr lang="en-US" dirty="0">
                <a:solidFill>
                  <a:srgbClr val="B5CEA8"/>
                </a:solidFill>
                <a:latin typeface="Consolas" panose="020B0609020204030204" pitchFamily="49" charset="0"/>
              </a:rPr>
              <a:t>1</a:t>
            </a:r>
            <a:r>
              <a:rPr lang="en-US" dirty="0">
                <a:solidFill>
                  <a:srgbClr val="D4D4D4"/>
                </a:solidFill>
                <a:latin typeface="Consolas" panose="020B0609020204030204" pitchFamily="49" charset="0"/>
              </a:rPr>
              <a:t>]</a:t>
            </a:r>
          </a:p>
          <a:p>
            <a:r>
              <a:rPr lang="en-US" dirty="0" err="1">
                <a:solidFill>
                  <a:srgbClr val="D4D4D4"/>
                </a:solidFill>
                <a:latin typeface="Consolas" panose="020B0609020204030204" pitchFamily="49" charset="0"/>
              </a:rPr>
              <a:t>rasts</a:t>
            </a:r>
            <a:r>
              <a:rPr lang="en-US" dirty="0">
                <a:solidFill>
                  <a:srgbClr val="D4D4D4"/>
                </a:solidFill>
                <a:latin typeface="Consolas" panose="020B0609020204030204" pitchFamily="49" charset="0"/>
              </a:rPr>
              <a:t> = </a:t>
            </a:r>
            <a:r>
              <a:rPr lang="en-US" dirty="0" err="1">
                <a:solidFill>
                  <a:srgbClr val="D4D4D4"/>
                </a:solidFill>
                <a:latin typeface="Consolas" panose="020B0609020204030204" pitchFamily="49" charset="0"/>
              </a:rPr>
              <a:t>arcpy.ListRasters</a:t>
            </a:r>
            <a:r>
              <a:rPr lang="en-US" dirty="0">
                <a:solidFill>
                  <a:srgbClr val="D4D4D4"/>
                </a:solidFill>
                <a:latin typeface="Consolas" panose="020B0609020204030204" pitchFamily="49" charset="0"/>
              </a:rPr>
              <a:t>() </a:t>
            </a:r>
          </a:p>
          <a:p>
            <a:r>
              <a:rPr lang="en-US" dirty="0">
                <a:solidFill>
                  <a:srgbClr val="569CD6"/>
                </a:solidFill>
                <a:latin typeface="Consolas" panose="020B0609020204030204" pitchFamily="49" charset="0"/>
              </a:rPr>
              <a:t>for</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rast</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in </a:t>
            </a:r>
            <a:r>
              <a:rPr lang="en-US" dirty="0" err="1">
                <a:solidFill>
                  <a:srgbClr val="D4D4D4"/>
                </a:solidFill>
                <a:latin typeface="Consolas" panose="020B0609020204030204" pitchFamily="49" charset="0"/>
              </a:rPr>
              <a:t>rasts</a:t>
            </a:r>
            <a:r>
              <a:rPr lang="en-US" dirty="0">
                <a:solidFill>
                  <a:srgbClr val="D4D4D4"/>
                </a:solidFill>
                <a:latin typeface="Consolas" panose="020B0609020204030204" pitchFamily="49" charset="0"/>
              </a:rPr>
              <a:t>:</a:t>
            </a:r>
            <a:br>
              <a:rPr lang="en-US" dirty="0">
                <a:solidFill>
                  <a:srgbClr val="D4D4D4"/>
                </a:solidFill>
                <a:latin typeface="Consolas" panose="020B0609020204030204" pitchFamily="49" charset="0"/>
              </a:rPr>
            </a:b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rastFullPath</a:t>
            </a:r>
            <a:r>
              <a:rPr lang="en-US" dirty="0">
                <a:solidFill>
                  <a:srgbClr val="D4D4D4"/>
                </a:solidFill>
                <a:latin typeface="Consolas" panose="020B0609020204030204" pitchFamily="49" charset="0"/>
              </a:rPr>
              <a:t> = </a:t>
            </a:r>
            <a:r>
              <a:rPr lang="en-US" dirty="0" err="1">
                <a:solidFill>
                  <a:srgbClr val="D4D4D4"/>
                </a:solidFill>
                <a:latin typeface="Consolas" panose="020B0609020204030204" pitchFamily="49" charset="0"/>
              </a:rPr>
              <a:t>os.path.join</a:t>
            </a:r>
            <a:r>
              <a:rPr lang="en-US" dirty="0">
                <a:solidFill>
                  <a:srgbClr val="D4D4D4"/>
                </a:solidFill>
                <a:latin typeface="Consolas" panose="020B0609020204030204" pitchFamily="49" charset="0"/>
              </a:rPr>
              <a:t>(</a:t>
            </a:r>
            <a:r>
              <a:rPr lang="en-US" dirty="0" err="1">
                <a:solidFill>
                  <a:srgbClr val="D4D4D4"/>
                </a:solidFill>
                <a:latin typeface="Consolas" panose="020B0609020204030204" pitchFamily="49" charset="0"/>
              </a:rPr>
              <a:t>arcpy.env.workspace</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rast</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myMap.addDataFromPath</a:t>
            </a:r>
            <a:r>
              <a:rPr lang="en-US" dirty="0">
                <a:solidFill>
                  <a:srgbClr val="D4D4D4"/>
                </a:solidFill>
                <a:latin typeface="Consolas" panose="020B0609020204030204" pitchFamily="49" charset="0"/>
              </a:rPr>
              <a:t>(</a:t>
            </a:r>
            <a:r>
              <a:rPr lang="en-US" dirty="0" err="1">
                <a:solidFill>
                  <a:srgbClr val="D4D4D4"/>
                </a:solidFill>
                <a:latin typeface="Consolas" panose="020B0609020204030204" pitchFamily="49" charset="0"/>
              </a:rPr>
              <a:t>rastFullPath</a:t>
            </a:r>
            <a:r>
              <a:rPr lang="en-US" dirty="0">
                <a:solidFill>
                  <a:srgbClr val="D4D4D4"/>
                </a:solidFill>
                <a:latin typeface="Consolas" panose="020B0609020204030204" pitchFamily="49" charset="0"/>
              </a:rPr>
              <a:t>)</a:t>
            </a:r>
          </a:p>
          <a:p>
            <a:endParaRPr lang="en-US" dirty="0">
              <a:solidFill>
                <a:srgbClr val="FF0066"/>
              </a:solidFill>
            </a:endParaRPr>
          </a:p>
          <a:p>
            <a:endParaRPr lang="en-US" dirty="0">
              <a:solidFill>
                <a:srgbClr val="FF0066"/>
              </a:solidFill>
            </a:endParaRPr>
          </a:p>
          <a:p>
            <a:r>
              <a:rPr lang="en-US" b="0" dirty="0">
                <a:solidFill>
                  <a:srgbClr val="6A9955"/>
                </a:solidFill>
                <a:effectLst/>
                <a:latin typeface="Consolas" panose="020B0609020204030204" pitchFamily="49" charset="0"/>
              </a:rPr>
              <a:t># Add </a:t>
            </a:r>
            <a:r>
              <a:rPr lang="en-US" b="0" dirty="0" err="1">
                <a:solidFill>
                  <a:srgbClr val="6A9955"/>
                </a:solidFill>
                <a:effectLst/>
                <a:latin typeface="Consolas" panose="020B0609020204030204" pitchFamily="49" charset="0"/>
              </a:rPr>
              <a:t>rasters</a:t>
            </a:r>
            <a:r>
              <a:rPr lang="en-US" b="0" dirty="0">
                <a:solidFill>
                  <a:srgbClr val="6A9955"/>
                </a:solidFill>
                <a:effectLst/>
                <a:latin typeface="Consolas" panose="020B0609020204030204" pitchFamily="49" charset="0"/>
              </a:rPr>
              <a:t> from a directory (Don't use this code!).</a:t>
            </a:r>
            <a:endParaRPr lang="en-US" dirty="0"/>
          </a:p>
          <a:p>
            <a:r>
              <a:rPr lang="en-US" dirty="0" err="1">
                <a:solidFill>
                  <a:srgbClr val="D4D4D4"/>
                </a:solidFill>
                <a:latin typeface="Consolas" panose="020B0609020204030204" pitchFamily="49" charset="0"/>
              </a:rPr>
              <a:t>arcpy.env.workspace</a:t>
            </a:r>
            <a:r>
              <a:rPr lang="en-US" dirty="0">
                <a:solidFill>
                  <a:srgbClr val="D4D4D4"/>
                </a:solidFill>
                <a:latin typeface="Consolas" panose="020B0609020204030204" pitchFamily="49" charset="0"/>
              </a:rPr>
              <a:t> = sys.argv[</a:t>
            </a:r>
            <a:r>
              <a:rPr lang="en-US" dirty="0">
                <a:solidFill>
                  <a:srgbClr val="B5CEA8"/>
                </a:solidFill>
                <a:latin typeface="Consolas" panose="020B0609020204030204" pitchFamily="49" charset="0"/>
              </a:rPr>
              <a:t>1</a:t>
            </a:r>
            <a:r>
              <a:rPr lang="en-US" dirty="0">
                <a:solidFill>
                  <a:srgbClr val="D4D4D4"/>
                </a:solidFill>
                <a:latin typeface="Consolas" panose="020B0609020204030204" pitchFamily="49" charset="0"/>
              </a:rPr>
              <a:t>] </a:t>
            </a:r>
          </a:p>
          <a:p>
            <a:r>
              <a:rPr lang="en-US" dirty="0" err="1">
                <a:solidFill>
                  <a:srgbClr val="D4D4D4"/>
                </a:solidFill>
                <a:latin typeface="Consolas" panose="020B0609020204030204" pitchFamily="49" charset="0"/>
              </a:rPr>
              <a:t>rasts</a:t>
            </a:r>
            <a:r>
              <a:rPr lang="en-US" dirty="0">
                <a:solidFill>
                  <a:srgbClr val="D4D4D4"/>
                </a:solidFill>
                <a:latin typeface="Consolas" panose="020B0609020204030204" pitchFamily="49" charset="0"/>
              </a:rPr>
              <a:t> = </a:t>
            </a:r>
            <a:r>
              <a:rPr lang="en-US" dirty="0" err="1">
                <a:solidFill>
                  <a:srgbClr val="D4D4D4"/>
                </a:solidFill>
                <a:latin typeface="Consolas" panose="020B0609020204030204" pitchFamily="49" charset="0"/>
              </a:rPr>
              <a:t>arcpy.ListRasters</a:t>
            </a:r>
            <a:r>
              <a:rPr lang="en-US" dirty="0">
                <a:solidFill>
                  <a:srgbClr val="D4D4D4"/>
                </a:solidFill>
                <a:latin typeface="Consolas" panose="020B0609020204030204" pitchFamily="49" charset="0"/>
              </a:rPr>
              <a:t>() </a:t>
            </a:r>
          </a:p>
          <a:p>
            <a:r>
              <a:rPr lang="en-US" dirty="0">
                <a:solidFill>
                  <a:srgbClr val="569CD6"/>
                </a:solidFill>
                <a:latin typeface="Consolas" panose="020B0609020204030204" pitchFamily="49" charset="0"/>
              </a:rPr>
              <a:t>for</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rast</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in</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rasts</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myMap.addDataFromPath</a:t>
            </a:r>
            <a:r>
              <a:rPr lang="en-US" dirty="0">
                <a:solidFill>
                  <a:srgbClr val="D4D4D4"/>
                </a:solidFill>
                <a:latin typeface="Consolas" panose="020B0609020204030204" pitchFamily="49" charset="0"/>
              </a:rPr>
              <a:t>(</a:t>
            </a:r>
            <a:r>
              <a:rPr lang="en-US" dirty="0" err="1">
                <a:solidFill>
                  <a:srgbClr val="D4D4D4"/>
                </a:solidFill>
                <a:latin typeface="Consolas" panose="020B0609020204030204" pitchFamily="49" charset="0"/>
              </a:rPr>
              <a:t>rast</a:t>
            </a:r>
            <a:r>
              <a:rPr lang="en-US" dirty="0">
                <a:solidFill>
                  <a:srgbClr val="D4D4D4"/>
                </a:solidFill>
                <a:latin typeface="Consolas" panose="020B0609020204030204" pitchFamily="49" charset="0"/>
              </a:rPr>
              <a:t>)</a:t>
            </a:r>
          </a:p>
          <a:p>
            <a:r>
              <a:rPr lang="en-US" dirty="0" err="1">
                <a:solidFill>
                  <a:srgbClr val="FF0066"/>
                </a:solidFill>
              </a:rPr>
              <a:t>RuntimeError</a:t>
            </a:r>
            <a:r>
              <a:rPr lang="en-US" dirty="0">
                <a:solidFill>
                  <a:srgbClr val="FF0066"/>
                </a:solidFill>
              </a:rPr>
              <a:t>    Traceback (most recent call last)...</a:t>
            </a:r>
          </a:p>
          <a:p>
            <a:endParaRPr lang="en-US" dirty="0"/>
          </a:p>
          <a:p>
            <a:endParaRPr lang="en-US" dirty="0"/>
          </a:p>
          <a:p>
            <a:endParaRPr lang="en-US" dirty="0"/>
          </a:p>
        </p:txBody>
      </p:sp>
      <p:pic>
        <p:nvPicPr>
          <p:cNvPr id="6" name="Graphic 5" descr="Warning outline">
            <a:extLst>
              <a:ext uri="{FF2B5EF4-FFF2-40B4-BE49-F238E27FC236}">
                <a16:creationId xmlns:a16="http://schemas.microsoft.com/office/drawing/2014/main" id="{05248088-5321-1C34-54BD-3721B62372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53200" y="4648200"/>
            <a:ext cx="914400" cy="914400"/>
          </a:xfrm>
          <a:prstGeom prst="rect">
            <a:avLst/>
          </a:prstGeom>
        </p:spPr>
      </p:pic>
    </p:spTree>
    <p:extLst>
      <p:ext uri="{BB962C8B-B14F-4D97-AF65-F5344CB8AC3E}">
        <p14:creationId xmlns:p14="http://schemas.microsoft.com/office/powerpoint/2010/main" val="213425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89B9957A-595D-4772-A47A-3DEE380A6E1B}"/>
              </a:ext>
            </a:extLst>
          </p:cNvPr>
          <p:cNvSpPr>
            <a:spLocks noGrp="1" noChangeArrowheads="1"/>
          </p:cNvSpPr>
          <p:nvPr>
            <p:ph type="title"/>
          </p:nvPr>
        </p:nvSpPr>
        <p:spPr>
          <a:xfrm>
            <a:off x="152400" y="152400"/>
            <a:ext cx="8610600" cy="457200"/>
          </a:xfrm>
        </p:spPr>
        <p:txBody>
          <a:bodyPr/>
          <a:lstStyle/>
          <a:p>
            <a:r>
              <a:rPr lang="en-US" altLang="en-US" dirty="0"/>
              <a:t>Move | Remove | Add Layers</a:t>
            </a:r>
          </a:p>
        </p:txBody>
      </p:sp>
      <p:sp>
        <p:nvSpPr>
          <p:cNvPr id="30723" name="Content Placeholder 2">
            <a:extLst>
              <a:ext uri="{FF2B5EF4-FFF2-40B4-BE49-F238E27FC236}">
                <a16:creationId xmlns:a16="http://schemas.microsoft.com/office/drawing/2014/main" id="{17304D22-AAB4-437E-A714-0566D3739537}"/>
              </a:ext>
            </a:extLst>
          </p:cNvPr>
          <p:cNvSpPr>
            <a:spLocks noGrp="1"/>
          </p:cNvSpPr>
          <p:nvPr>
            <p:ph idx="1"/>
          </p:nvPr>
        </p:nvSpPr>
        <p:spPr/>
        <p:txBody>
          <a:bodyPr/>
          <a:lstStyle/>
          <a:p>
            <a:r>
              <a:rPr lang="en-US" altLang="en-US" dirty="0"/>
              <a:t>Instantiate </a:t>
            </a:r>
            <a:r>
              <a:rPr lang="en-US" altLang="en-US" dirty="0" err="1"/>
              <a:t>ArcGISProject</a:t>
            </a:r>
            <a:r>
              <a:rPr lang="en-US" altLang="en-US" dirty="0"/>
              <a:t> and Map objects, then you can…</a:t>
            </a:r>
          </a:p>
          <a:p>
            <a:endParaRPr lang="en-US" altLang="en-US" dirty="0"/>
          </a:p>
          <a:p>
            <a:r>
              <a:rPr lang="en-US" altLang="en-US" dirty="0">
                <a:solidFill>
                  <a:schemeClr val="accent4">
                    <a:lumMod val="60000"/>
                    <a:lumOff val="40000"/>
                  </a:schemeClr>
                </a:solidFill>
              </a:rPr>
              <a:t>Move</a:t>
            </a:r>
            <a:r>
              <a:rPr lang="en-US" altLang="en-US" dirty="0"/>
              <a:t> a layer’s position in the table of contents of a map, </a:t>
            </a:r>
          </a:p>
          <a:p>
            <a:endParaRPr lang="en-US" altLang="en-US" dirty="0"/>
          </a:p>
          <a:p>
            <a:r>
              <a:rPr lang="en-US" altLang="en-US" dirty="0">
                <a:solidFill>
                  <a:schemeClr val="accent4">
                    <a:lumMod val="60000"/>
                    <a:lumOff val="40000"/>
                  </a:schemeClr>
                </a:solidFill>
              </a:rPr>
              <a:t>Remove</a:t>
            </a:r>
            <a:r>
              <a:rPr lang="en-US" altLang="en-US" dirty="0"/>
              <a:t> a layer from a map</a:t>
            </a:r>
          </a:p>
          <a:p>
            <a:endParaRPr lang="en-US" altLang="en-US" dirty="0"/>
          </a:p>
          <a:p>
            <a:r>
              <a:rPr lang="en-US" altLang="en-US" dirty="0">
                <a:solidFill>
                  <a:schemeClr val="accent4">
                    <a:lumMod val="60000"/>
                    <a:lumOff val="40000"/>
                  </a:schemeClr>
                </a:solidFill>
              </a:rPr>
              <a:t>Add </a:t>
            </a:r>
            <a:r>
              <a:rPr lang="en-US" altLang="en-US" dirty="0"/>
              <a:t>layers to a map.</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89A0F-D583-ABB5-C532-06162A319B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4AAE0F-057C-F2DC-2BDB-E87D18AD8B3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41761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10398-E501-9BBB-36A8-006B72F4ACF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F08226C-3812-A38C-AB33-AFB92C4B0596}"/>
              </a:ext>
            </a:extLst>
          </p:cNvPr>
          <p:cNvSpPr>
            <a:spLocks noGrp="1"/>
          </p:cNvSpPr>
          <p:nvPr>
            <p:ph idx="1"/>
          </p:nvPr>
        </p:nvSpPr>
        <p:spPr/>
        <p:txBody>
          <a:bodyPr>
            <a:normAutofit/>
          </a:bodyPr>
          <a:lstStyle/>
          <a:p>
            <a:endParaRPr lang="en-US" sz="4400" dirty="0"/>
          </a:p>
          <a:p>
            <a:endParaRPr lang="en-US" sz="4400" dirty="0"/>
          </a:p>
          <a:p>
            <a:endParaRPr lang="en-US" sz="4400" dirty="0"/>
          </a:p>
          <a:p>
            <a:r>
              <a:rPr lang="en-US" sz="5400" dirty="0"/>
              <a:t>Layer objects</a:t>
            </a:r>
          </a:p>
        </p:txBody>
      </p:sp>
    </p:spTree>
    <p:extLst>
      <p:ext uri="{BB962C8B-B14F-4D97-AF65-F5344CB8AC3E}">
        <p14:creationId xmlns:p14="http://schemas.microsoft.com/office/powerpoint/2010/main" val="387382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F990EE-13D1-32B1-7F20-77B654B5B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1" y="1828800"/>
            <a:ext cx="3124199" cy="312419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0D512390-CE0B-C3EC-9E42-39149399C556}"/>
              </a:ext>
            </a:extLst>
          </p:cNvPr>
          <p:cNvCxnSpPr>
            <a:cxnSpLocks/>
          </p:cNvCxnSpPr>
          <p:nvPr/>
        </p:nvCxnSpPr>
        <p:spPr>
          <a:xfrm>
            <a:off x="2857501" y="5105399"/>
            <a:ext cx="3124199" cy="0"/>
          </a:xfrm>
          <a:prstGeom prst="straightConnector1">
            <a:avLst/>
          </a:prstGeom>
          <a:ln w="12700">
            <a:solidFill>
              <a:srgbClr val="D9D9D9"/>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16D8FE6-11E3-142C-CC27-CD61963C267F}"/>
              </a:ext>
            </a:extLst>
          </p:cNvPr>
          <p:cNvSpPr txBox="1"/>
          <p:nvPr/>
        </p:nvSpPr>
        <p:spPr>
          <a:xfrm>
            <a:off x="3543301" y="5070901"/>
            <a:ext cx="4572000" cy="415498"/>
          </a:xfrm>
          <a:prstGeom prst="rect">
            <a:avLst/>
          </a:prstGeom>
          <a:noFill/>
        </p:spPr>
        <p:txBody>
          <a:bodyPr wrap="square">
            <a:spAutoFit/>
          </a:bodyPr>
          <a:lstStyle/>
          <a:p>
            <a:r>
              <a:rPr lang="en-US" sz="2100" b="0" dirty="0">
                <a:solidFill>
                  <a:srgbClr val="D9D9D9"/>
                </a:solidFill>
                <a:latin typeface="+mn-lt"/>
                <a:ea typeface="+mn-ea"/>
              </a:rPr>
              <a:t>income level</a:t>
            </a:r>
          </a:p>
        </p:txBody>
      </p:sp>
      <p:cxnSp>
        <p:nvCxnSpPr>
          <p:cNvPr id="15" name="Straight Arrow Connector 14">
            <a:extLst>
              <a:ext uri="{FF2B5EF4-FFF2-40B4-BE49-F238E27FC236}">
                <a16:creationId xmlns:a16="http://schemas.microsoft.com/office/drawing/2014/main" id="{7C9E8DAB-1EAA-894E-E251-A133B902771F}"/>
              </a:ext>
            </a:extLst>
          </p:cNvPr>
          <p:cNvCxnSpPr>
            <a:cxnSpLocks/>
          </p:cNvCxnSpPr>
          <p:nvPr/>
        </p:nvCxnSpPr>
        <p:spPr>
          <a:xfrm flipV="1">
            <a:off x="2705101" y="1905000"/>
            <a:ext cx="0" cy="3047999"/>
          </a:xfrm>
          <a:prstGeom prst="straightConnector1">
            <a:avLst/>
          </a:prstGeom>
          <a:ln w="12700">
            <a:solidFill>
              <a:srgbClr val="D9D9D9"/>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7F7B594-F7DA-BF50-8DC2-B51179667ECC}"/>
              </a:ext>
            </a:extLst>
          </p:cNvPr>
          <p:cNvSpPr txBox="1"/>
          <p:nvPr/>
        </p:nvSpPr>
        <p:spPr>
          <a:xfrm>
            <a:off x="1790700" y="2819399"/>
            <a:ext cx="1287042" cy="738664"/>
          </a:xfrm>
          <a:prstGeom prst="rect">
            <a:avLst/>
          </a:prstGeom>
          <a:noFill/>
        </p:spPr>
        <p:txBody>
          <a:bodyPr wrap="square">
            <a:spAutoFit/>
          </a:bodyPr>
          <a:lstStyle/>
          <a:p>
            <a:r>
              <a:rPr lang="en-US" sz="2100" b="0" dirty="0">
                <a:solidFill>
                  <a:srgbClr val="D9D9D9"/>
                </a:solidFill>
                <a:latin typeface="+mn-lt"/>
                <a:ea typeface="+mn-ea"/>
              </a:rPr>
              <a:t>voter </a:t>
            </a:r>
          </a:p>
          <a:p>
            <a:r>
              <a:rPr lang="en-US" sz="2100" b="0" dirty="0">
                <a:solidFill>
                  <a:srgbClr val="D9D9D9"/>
                </a:solidFill>
                <a:latin typeface="+mn-lt"/>
                <a:ea typeface="+mn-ea"/>
              </a:rPr>
              <a:t>race</a:t>
            </a:r>
          </a:p>
        </p:txBody>
      </p:sp>
      <p:sp>
        <p:nvSpPr>
          <p:cNvPr id="22" name="TextBox 21">
            <a:extLst>
              <a:ext uri="{FF2B5EF4-FFF2-40B4-BE49-F238E27FC236}">
                <a16:creationId xmlns:a16="http://schemas.microsoft.com/office/drawing/2014/main" id="{DBCC836E-2399-26EC-0415-7956D47CA5D4}"/>
              </a:ext>
            </a:extLst>
          </p:cNvPr>
          <p:cNvSpPr txBox="1"/>
          <p:nvPr/>
        </p:nvSpPr>
        <p:spPr>
          <a:xfrm>
            <a:off x="2434221" y="946804"/>
            <a:ext cx="4572000" cy="523220"/>
          </a:xfrm>
          <a:prstGeom prst="rect">
            <a:avLst/>
          </a:prstGeom>
          <a:noFill/>
        </p:spPr>
        <p:txBody>
          <a:bodyPr wrap="square">
            <a:spAutoFit/>
          </a:bodyPr>
          <a:lstStyle/>
          <a:p>
            <a:r>
              <a:rPr lang="en-US" sz="2800" b="0" dirty="0">
                <a:solidFill>
                  <a:srgbClr val="D9D9D9"/>
                </a:solidFill>
                <a:latin typeface="+mn-lt"/>
                <a:ea typeface="+mn-ea"/>
              </a:rPr>
              <a:t>Support for school vouchers</a:t>
            </a:r>
          </a:p>
        </p:txBody>
      </p:sp>
    </p:spTree>
    <p:extLst>
      <p:ext uri="{BB962C8B-B14F-4D97-AF65-F5344CB8AC3E}">
        <p14:creationId xmlns:p14="http://schemas.microsoft.com/office/powerpoint/2010/main" val="2619204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0B022F-E49F-3BA6-02AF-B8A01C3AE829}"/>
              </a:ext>
            </a:extLst>
          </p:cNvPr>
          <p:cNvPicPr>
            <a:picLocks noChangeAspect="1"/>
          </p:cNvPicPr>
          <p:nvPr/>
        </p:nvPicPr>
        <p:blipFill>
          <a:blip r:embed="rId2"/>
          <a:stretch>
            <a:fillRect/>
          </a:stretch>
        </p:blipFill>
        <p:spPr>
          <a:xfrm>
            <a:off x="5715000" y="2209800"/>
            <a:ext cx="3387396" cy="2590800"/>
          </a:xfrm>
          <a:prstGeom prst="rect">
            <a:avLst/>
          </a:prstGeom>
        </p:spPr>
      </p:pic>
      <p:sp>
        <p:nvSpPr>
          <p:cNvPr id="2" name="Title 1">
            <a:extLst>
              <a:ext uri="{FF2B5EF4-FFF2-40B4-BE49-F238E27FC236}">
                <a16:creationId xmlns:a16="http://schemas.microsoft.com/office/drawing/2014/main" id="{3ED8C71C-E4BD-D1B0-3BFA-524AD659D43B}"/>
              </a:ext>
            </a:extLst>
          </p:cNvPr>
          <p:cNvSpPr>
            <a:spLocks noGrp="1"/>
          </p:cNvSpPr>
          <p:nvPr>
            <p:ph type="title"/>
          </p:nvPr>
        </p:nvSpPr>
        <p:spPr/>
        <p:txBody>
          <a:bodyPr/>
          <a:lstStyle/>
          <a:p>
            <a:r>
              <a:rPr lang="en-US" dirty="0"/>
              <a:t>Listing layer objects</a:t>
            </a:r>
          </a:p>
        </p:txBody>
      </p:sp>
      <p:sp>
        <p:nvSpPr>
          <p:cNvPr id="6" name="TextBox 5">
            <a:extLst>
              <a:ext uri="{FF2B5EF4-FFF2-40B4-BE49-F238E27FC236}">
                <a16:creationId xmlns:a16="http://schemas.microsoft.com/office/drawing/2014/main" id="{6550EAD8-B62D-444C-252F-CC2A93147419}"/>
              </a:ext>
            </a:extLst>
          </p:cNvPr>
          <p:cNvSpPr txBox="1"/>
          <p:nvPr/>
        </p:nvSpPr>
        <p:spPr>
          <a:xfrm>
            <a:off x="457200" y="1219200"/>
            <a:ext cx="6232358" cy="3970318"/>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a list of Map objects.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maps = </a:t>
            </a:r>
            <a:r>
              <a:rPr lang="en-US" b="0" dirty="0" err="1">
                <a:solidFill>
                  <a:srgbClr val="D4D4D4"/>
                </a:solidFill>
                <a:effectLst/>
                <a:latin typeface="Consolas" panose="020B0609020204030204" pitchFamily="49" charset="0"/>
              </a:rPr>
              <a:t>aprx.listMaps</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first Map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myMap</a:t>
            </a:r>
            <a:r>
              <a:rPr lang="en-US" b="0" dirty="0">
                <a:solidFill>
                  <a:srgbClr val="D4D4D4"/>
                </a:solidFill>
                <a:effectLst/>
                <a:latin typeface="Consolas" panose="020B0609020204030204" pitchFamily="49" charset="0"/>
              </a:rPr>
              <a:t> = maps[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a list of Layer objects.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layers = </a:t>
            </a:r>
            <a:r>
              <a:rPr lang="en-US" b="0" dirty="0" err="1">
                <a:solidFill>
                  <a:srgbClr val="D4D4D4"/>
                </a:solidFill>
                <a:effectLst/>
                <a:latin typeface="Consolas" panose="020B0609020204030204" pitchFamily="49" charset="0"/>
              </a:rPr>
              <a:t>myMap.listLayers</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the first Layer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myLayer</a:t>
            </a:r>
            <a:r>
              <a:rPr lang="en-US" b="0" dirty="0">
                <a:solidFill>
                  <a:srgbClr val="D4D4D4"/>
                </a:solidFill>
                <a:effectLst/>
                <a:latin typeface="Consolas" panose="020B0609020204030204" pitchFamily="49" charset="0"/>
              </a:rPr>
              <a:t> = layers[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p:txBody>
      </p:sp>
      <p:cxnSp>
        <p:nvCxnSpPr>
          <p:cNvPr id="4" name="Straight Arrow Connector 3">
            <a:extLst>
              <a:ext uri="{FF2B5EF4-FFF2-40B4-BE49-F238E27FC236}">
                <a16:creationId xmlns:a16="http://schemas.microsoft.com/office/drawing/2014/main" id="{622DCB31-AEC8-7C92-2A8B-762BADA90DE1}"/>
              </a:ext>
            </a:extLst>
          </p:cNvPr>
          <p:cNvCxnSpPr>
            <a:cxnSpLocks/>
          </p:cNvCxnSpPr>
          <p:nvPr/>
        </p:nvCxnSpPr>
        <p:spPr>
          <a:xfrm flipH="1">
            <a:off x="4086497" y="4191000"/>
            <a:ext cx="838200"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3881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FA20-6DA3-5748-1355-B81BB8B136A9}"/>
              </a:ext>
            </a:extLst>
          </p:cNvPr>
          <p:cNvSpPr>
            <a:spLocks noGrp="1"/>
          </p:cNvSpPr>
          <p:nvPr>
            <p:ph type="title"/>
          </p:nvPr>
        </p:nvSpPr>
        <p:spPr/>
        <p:txBody>
          <a:bodyPr/>
          <a:lstStyle/>
          <a:p>
            <a:r>
              <a:rPr lang="en-US" dirty="0"/>
              <a:t>Adding and removing layers</a:t>
            </a:r>
          </a:p>
        </p:txBody>
      </p:sp>
      <p:sp>
        <p:nvSpPr>
          <p:cNvPr id="3" name="Content Placeholder 2">
            <a:extLst>
              <a:ext uri="{FF2B5EF4-FFF2-40B4-BE49-F238E27FC236}">
                <a16:creationId xmlns:a16="http://schemas.microsoft.com/office/drawing/2014/main" id="{C79D1314-5D23-405A-2EC8-7B7EA5687DA6}"/>
              </a:ext>
            </a:extLst>
          </p:cNvPr>
          <p:cNvSpPr>
            <a:spLocks noGrp="1"/>
          </p:cNvSpPr>
          <p:nvPr>
            <p:ph idx="1"/>
          </p:nvPr>
        </p:nvSpPr>
        <p:spPr>
          <a:xfrm>
            <a:off x="152400" y="914400"/>
            <a:ext cx="8915400" cy="5410200"/>
          </a:xfrm>
        </p:spPr>
        <p:txBody>
          <a:bodyPr>
            <a:normAutofit lnSpcReduction="10000"/>
          </a:bodyPr>
          <a:lstStyle/>
          <a:p>
            <a:r>
              <a:rPr lang="en-US" b="0" dirty="0">
                <a:solidFill>
                  <a:srgbClr val="6A9955"/>
                </a:solidFill>
                <a:effectLst/>
                <a:latin typeface="Consolas" panose="020B0609020204030204" pitchFamily="49" charset="0"/>
              </a:rPr>
              <a:t># </a:t>
            </a:r>
            <a:r>
              <a:rPr lang="en-US" dirty="0">
                <a:solidFill>
                  <a:srgbClr val="6A9955"/>
                </a:solidFill>
                <a:latin typeface="Consolas" panose="020B0609020204030204" pitchFamily="49" charset="0"/>
              </a:rPr>
              <a:t>G</a:t>
            </a:r>
            <a:r>
              <a:rPr lang="en-US" b="0" dirty="0">
                <a:solidFill>
                  <a:srgbClr val="6A9955"/>
                </a:solidFill>
                <a:effectLst/>
                <a:latin typeface="Consolas" panose="020B0609020204030204" pitchFamily="49" charset="0"/>
              </a:rPr>
              <a:t>et th</a:t>
            </a:r>
            <a:r>
              <a:rPr lang="en-US" dirty="0">
                <a:solidFill>
                  <a:srgbClr val="6A9955"/>
                </a:solidFill>
                <a:latin typeface="Consolas" panose="020B0609020204030204" pitchFamily="49" charset="0"/>
              </a:rPr>
              <a:t>e ArcGIS Project and Map objects.</a:t>
            </a:r>
            <a:endParaRPr lang="en-US" dirty="0"/>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map1 = </a:t>
            </a:r>
            <a:r>
              <a:rPr lang="en-US" dirty="0" err="1">
                <a:solidFill>
                  <a:srgbClr val="D4D4D4"/>
                </a:solidFill>
                <a:latin typeface="Consolas" panose="020B0609020204030204" pitchFamily="49" charset="0"/>
              </a:rPr>
              <a:t>aprx.listMaps</a:t>
            </a:r>
            <a:r>
              <a:rPr lang="en-US" dirty="0">
                <a:solidFill>
                  <a:srgbClr val="D4D4D4"/>
                </a:solidFill>
                <a:latin typeface="Consolas" panose="020B0609020204030204" pitchFamily="49" charset="0"/>
              </a:rPr>
              <a:t>()[</a:t>
            </a:r>
            <a:r>
              <a:rPr lang="en-US" kern="1200" dirty="0">
                <a:solidFill>
                  <a:srgbClr val="B5CEA8"/>
                </a:solidFill>
                <a:effectLst/>
                <a:latin typeface="Consolas" panose="020B0609020204030204" pitchFamily="49" charset="0"/>
                <a:ea typeface="+mn-ea"/>
                <a:cs typeface="+mn-cs"/>
              </a:rPr>
              <a:t>0</a:t>
            </a:r>
            <a:r>
              <a:rPr lang="en-US" dirty="0">
                <a:latin typeface="Consolas" panose="020B0609020204030204" pitchFamily="49" charset="0"/>
              </a:rPr>
              <a:t>]</a:t>
            </a:r>
            <a:endParaRPr lang="en-US" dirty="0"/>
          </a:p>
          <a:p>
            <a:r>
              <a:rPr lang="en-US" dirty="0">
                <a:solidFill>
                  <a:srgbClr val="D4D4D4"/>
                </a:solidFill>
                <a:latin typeface="Consolas" panose="020B0609020204030204" pitchFamily="49" charset="0"/>
              </a:rPr>
              <a:t>map2 = </a:t>
            </a:r>
            <a:r>
              <a:rPr lang="en-US" dirty="0" err="1">
                <a:solidFill>
                  <a:srgbClr val="D4D4D4"/>
                </a:solidFill>
                <a:latin typeface="Consolas" panose="020B0609020204030204" pitchFamily="49" charset="0"/>
              </a:rPr>
              <a:t>aprx.listMaps</a:t>
            </a:r>
            <a:r>
              <a:rPr lang="en-US" dirty="0">
                <a:solidFill>
                  <a:srgbClr val="D4D4D4"/>
                </a:solidFill>
                <a:latin typeface="Consolas" panose="020B0609020204030204" pitchFamily="49" charset="0"/>
              </a:rPr>
              <a:t>()[</a:t>
            </a:r>
            <a:r>
              <a:rPr lang="en-US" kern="1200" dirty="0">
                <a:solidFill>
                  <a:srgbClr val="B5CEA8"/>
                </a:solidFill>
                <a:effectLst/>
                <a:latin typeface="Consolas" panose="020B0609020204030204" pitchFamily="49" charset="0"/>
              </a:rPr>
              <a:t>1</a:t>
            </a:r>
            <a:r>
              <a:rPr lang="en-US" dirty="0">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Add all 'park' layers in map1 to map2.</a:t>
            </a:r>
          </a:p>
          <a:p>
            <a:r>
              <a:rPr lang="en-US" dirty="0" err="1">
                <a:solidFill>
                  <a:srgbClr val="D4D4D4"/>
                </a:solidFill>
                <a:latin typeface="Consolas" panose="020B0609020204030204" pitchFamily="49" charset="0"/>
              </a:rPr>
              <a:t>park_layers</a:t>
            </a:r>
            <a:r>
              <a:rPr lang="en-US" dirty="0">
                <a:solidFill>
                  <a:srgbClr val="D4D4D4"/>
                </a:solidFill>
                <a:latin typeface="Consolas" panose="020B0609020204030204" pitchFamily="49" charset="0"/>
              </a:rPr>
              <a:t> = map1</a:t>
            </a:r>
            <a:r>
              <a:rPr lang="en-US" b="0" dirty="0">
                <a:solidFill>
                  <a:srgbClr val="D4D4D4"/>
                </a:solidFill>
                <a:effectLst/>
                <a:latin typeface="Consolas" panose="020B0609020204030204" pitchFamily="49" charset="0"/>
              </a:rPr>
              <a:t>.listLayers(</a:t>
            </a:r>
            <a:r>
              <a:rPr lang="en-US" b="0" dirty="0">
                <a:solidFill>
                  <a:srgbClr val="CE9178"/>
                </a:solidFill>
                <a:effectLst/>
                <a:latin typeface="Consolas" panose="020B0609020204030204" pitchFamily="49" charset="0"/>
              </a:rPr>
              <a:t>"*park*"</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lay </a:t>
            </a:r>
            <a:r>
              <a:rPr lang="en-US" b="0" dirty="0">
                <a:solidFill>
                  <a:srgbClr val="569CD6"/>
                </a:solidFill>
                <a:effectLst/>
                <a:latin typeface="Consolas" panose="020B0609020204030204" pitchFamily="49" charset="0"/>
              </a:rPr>
              <a:t>in</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park_layers</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dirty="0">
                <a:solidFill>
                  <a:srgbClr val="D4D4D4"/>
                </a:solidFill>
                <a:latin typeface="Consolas" panose="020B0609020204030204" pitchFamily="49" charset="0"/>
              </a:rPr>
              <a:t>m</a:t>
            </a:r>
            <a:r>
              <a:rPr lang="en-US" b="0" dirty="0">
                <a:solidFill>
                  <a:srgbClr val="D4D4D4"/>
                </a:solidFill>
                <a:effectLst/>
                <a:latin typeface="Consolas" panose="020B0609020204030204" pitchFamily="49" charset="0"/>
              </a:rPr>
              <a:t>ap2.addLayer(lay)</a:t>
            </a:r>
          </a:p>
          <a:p>
            <a:endParaRPr lang="en-US" dirty="0"/>
          </a:p>
          <a:p>
            <a:endParaRPr lang="en-US" dirty="0"/>
          </a:p>
          <a:p>
            <a:r>
              <a:rPr lang="en-US" b="0" dirty="0">
                <a:solidFill>
                  <a:srgbClr val="6A9955"/>
                </a:solidFill>
                <a:effectLst/>
                <a:latin typeface="Consolas" panose="020B0609020204030204" pitchFamily="49" charset="0"/>
              </a:rPr>
              <a:t># Remove all layers whose names contain 'park'.</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lay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dirty="0" err="1">
                <a:solidFill>
                  <a:srgbClr val="D4D4D4"/>
                </a:solidFill>
                <a:latin typeface="Consolas" panose="020B0609020204030204" pitchFamily="49" charset="0"/>
              </a:rPr>
              <a:t>park_layers</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map1.removeLayer(lay)</a:t>
            </a:r>
          </a:p>
          <a:p>
            <a:endParaRPr lang="en-US" dirty="0"/>
          </a:p>
          <a:p>
            <a:endParaRPr lang="en-US" dirty="0"/>
          </a:p>
          <a:p>
            <a:endParaRPr lang="en-US" dirty="0"/>
          </a:p>
        </p:txBody>
      </p:sp>
    </p:spTree>
    <p:extLst>
      <p:ext uri="{BB962C8B-B14F-4D97-AF65-F5344CB8AC3E}">
        <p14:creationId xmlns:p14="http://schemas.microsoft.com/office/powerpoint/2010/main" val="1025951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C71C-E4BD-D1B0-3BFA-524AD659D43B}"/>
              </a:ext>
            </a:extLst>
          </p:cNvPr>
          <p:cNvSpPr>
            <a:spLocks noGrp="1"/>
          </p:cNvSpPr>
          <p:nvPr>
            <p:ph type="title"/>
          </p:nvPr>
        </p:nvSpPr>
        <p:spPr/>
        <p:txBody>
          <a:bodyPr/>
          <a:lstStyle/>
          <a:p>
            <a:r>
              <a:rPr lang="en-US" dirty="0"/>
              <a:t>RECALL...Project -&gt; Map -&gt; </a:t>
            </a:r>
            <a:r>
              <a:rPr lang="en-US" dirty="0">
                <a:solidFill>
                  <a:schemeClr val="bg2"/>
                </a:solidFill>
              </a:rPr>
              <a:t>Layer</a:t>
            </a:r>
          </a:p>
        </p:txBody>
      </p:sp>
      <p:sp>
        <p:nvSpPr>
          <p:cNvPr id="6" name="TextBox 5">
            <a:extLst>
              <a:ext uri="{FF2B5EF4-FFF2-40B4-BE49-F238E27FC236}">
                <a16:creationId xmlns:a16="http://schemas.microsoft.com/office/drawing/2014/main" id="{6550EAD8-B62D-444C-252F-CC2A93147419}"/>
              </a:ext>
            </a:extLst>
          </p:cNvPr>
          <p:cNvSpPr txBox="1"/>
          <p:nvPr/>
        </p:nvSpPr>
        <p:spPr>
          <a:xfrm>
            <a:off x="457200" y="1219200"/>
            <a:ext cx="6232358" cy="3970318"/>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a list of Map objects.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maps = </a:t>
            </a:r>
            <a:r>
              <a:rPr lang="en-US" b="0" dirty="0" err="1">
                <a:solidFill>
                  <a:srgbClr val="D4D4D4"/>
                </a:solidFill>
                <a:effectLst/>
                <a:latin typeface="Consolas" panose="020B0609020204030204" pitchFamily="49" charset="0"/>
              </a:rPr>
              <a:t>aprx.listMaps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first Map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myMap</a:t>
            </a:r>
            <a:r>
              <a:rPr lang="en-US" b="0" dirty="0">
                <a:solidFill>
                  <a:srgbClr val="D4D4D4"/>
                </a:solidFill>
                <a:effectLst/>
                <a:latin typeface="Consolas" panose="020B0609020204030204" pitchFamily="49" charset="0"/>
              </a:rPr>
              <a:t> = maps[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a list of Layer objects.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layers = </a:t>
            </a:r>
            <a:r>
              <a:rPr lang="en-US" b="0" dirty="0" err="1">
                <a:solidFill>
                  <a:srgbClr val="D4D4D4"/>
                </a:solidFill>
                <a:effectLst/>
                <a:latin typeface="Consolas" panose="020B0609020204030204" pitchFamily="49" charset="0"/>
              </a:rPr>
              <a:t>myMap.listLayers</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the first layer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myLayer</a:t>
            </a:r>
            <a:r>
              <a:rPr lang="en-US" b="0" dirty="0">
                <a:solidFill>
                  <a:srgbClr val="D4D4D4"/>
                </a:solidFill>
                <a:effectLst/>
                <a:latin typeface="Consolas" panose="020B0609020204030204" pitchFamily="49" charset="0"/>
              </a:rPr>
              <a:t> = layers[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p:txBody>
      </p:sp>
      <p:pic>
        <p:nvPicPr>
          <p:cNvPr id="3" name="Picture 2">
            <a:extLst>
              <a:ext uri="{FF2B5EF4-FFF2-40B4-BE49-F238E27FC236}">
                <a16:creationId xmlns:a16="http://schemas.microsoft.com/office/drawing/2014/main" id="{9D9C7CB8-C494-57C1-53C4-F09F1634369A}"/>
              </a:ext>
            </a:extLst>
          </p:cNvPr>
          <p:cNvPicPr>
            <a:picLocks noChangeAspect="1"/>
          </p:cNvPicPr>
          <p:nvPr/>
        </p:nvPicPr>
        <p:blipFill>
          <a:blip r:embed="rId2"/>
          <a:stretch>
            <a:fillRect/>
          </a:stretch>
        </p:blipFill>
        <p:spPr>
          <a:xfrm>
            <a:off x="5715000" y="2209800"/>
            <a:ext cx="3387396" cy="2590800"/>
          </a:xfrm>
          <a:prstGeom prst="rect">
            <a:avLst/>
          </a:prstGeom>
        </p:spPr>
      </p:pic>
      <p:cxnSp>
        <p:nvCxnSpPr>
          <p:cNvPr id="5" name="Straight Arrow Connector 4">
            <a:extLst>
              <a:ext uri="{FF2B5EF4-FFF2-40B4-BE49-F238E27FC236}">
                <a16:creationId xmlns:a16="http://schemas.microsoft.com/office/drawing/2014/main" id="{AE8B9100-9979-63E6-ADA7-3C68CF0F96CE}"/>
              </a:ext>
            </a:extLst>
          </p:cNvPr>
          <p:cNvCxnSpPr/>
          <p:nvPr/>
        </p:nvCxnSpPr>
        <p:spPr>
          <a:xfrm flipV="1">
            <a:off x="914400" y="5181600"/>
            <a:ext cx="0" cy="99060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831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5137E-C7AF-374B-3894-FF42D7E2D834}"/>
              </a:ext>
            </a:extLst>
          </p:cNvPr>
          <p:cNvSpPr>
            <a:spLocks noGrp="1"/>
          </p:cNvSpPr>
          <p:nvPr>
            <p:ph type="title"/>
          </p:nvPr>
        </p:nvSpPr>
        <p:spPr/>
        <p:txBody>
          <a:bodyPr/>
          <a:lstStyle/>
          <a:p>
            <a:r>
              <a:rPr lang="en-US" dirty="0"/>
              <a:t>Layer properties</a:t>
            </a:r>
          </a:p>
        </p:txBody>
      </p:sp>
      <p:sp>
        <p:nvSpPr>
          <p:cNvPr id="3" name="Content Placeholder 2">
            <a:extLst>
              <a:ext uri="{FF2B5EF4-FFF2-40B4-BE49-F238E27FC236}">
                <a16:creationId xmlns:a16="http://schemas.microsoft.com/office/drawing/2014/main" id="{166CCCC1-A2BC-FF27-29F7-38E43769674C}"/>
              </a:ext>
            </a:extLst>
          </p:cNvPr>
          <p:cNvSpPr>
            <a:spLocks noGrp="1"/>
          </p:cNvSpPr>
          <p:nvPr>
            <p:ph idx="1"/>
          </p:nvPr>
        </p:nvSpPr>
        <p:spPr/>
        <p:txBody>
          <a:bodyPr/>
          <a:lstStyle/>
          <a:p>
            <a:r>
              <a:rPr lang="en-US" dirty="0"/>
              <a:t>name, visible, </a:t>
            </a:r>
            <a:r>
              <a:rPr lang="en-US" dirty="0" err="1"/>
              <a:t>dataSource</a:t>
            </a:r>
            <a:r>
              <a:rPr lang="en-US" dirty="0"/>
              <a:t>, transparency, </a:t>
            </a:r>
            <a:r>
              <a:rPr lang="en-US" dirty="0" err="1"/>
              <a:t>isRasterLayer</a:t>
            </a:r>
            <a:r>
              <a:rPr lang="en-US" dirty="0"/>
              <a:t>, </a:t>
            </a:r>
            <a:r>
              <a:rPr lang="en-US" dirty="0" err="1"/>
              <a:t>isFeatureLayer</a:t>
            </a:r>
            <a:r>
              <a:rPr lang="en-US" dirty="0"/>
              <a:t>, symbology…</a:t>
            </a:r>
          </a:p>
          <a:p>
            <a:endParaRPr lang="en-US" dirty="0"/>
          </a:p>
          <a:p>
            <a:r>
              <a:rPr lang="en-US" dirty="0"/>
              <a:t> </a:t>
            </a:r>
          </a:p>
        </p:txBody>
      </p:sp>
      <p:sp>
        <p:nvSpPr>
          <p:cNvPr id="5" name="TextBox 4">
            <a:extLst>
              <a:ext uri="{FF2B5EF4-FFF2-40B4-BE49-F238E27FC236}">
                <a16:creationId xmlns:a16="http://schemas.microsoft.com/office/drawing/2014/main" id="{A476F534-CC94-FA85-4D7E-7A82CE09E6E8}"/>
              </a:ext>
            </a:extLst>
          </p:cNvPr>
          <p:cNvSpPr txBox="1"/>
          <p:nvPr/>
        </p:nvSpPr>
        <p:spPr>
          <a:xfrm>
            <a:off x="533400" y="1752600"/>
            <a:ext cx="6232358" cy="4801314"/>
          </a:xfrm>
          <a:prstGeom prst="rect">
            <a:avLst/>
          </a:prstGeom>
          <a:noFill/>
        </p:spPr>
        <p:txBody>
          <a:bodyPr wrap="square">
            <a:spAutoFit/>
          </a:bodyPr>
          <a:lstStyle/>
          <a:p>
            <a:r>
              <a:rPr lang="en-US" b="0" dirty="0">
                <a:solidFill>
                  <a:srgbClr val="6A9955"/>
                </a:solidFill>
                <a:effectLst/>
                <a:latin typeface="Consolas" panose="020B0609020204030204" pitchFamily="49" charset="0"/>
              </a:rPr>
              <a:t># Get layer's name.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myLayer.name</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Turn layer off.</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myLayer.visible</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False</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Set layer's transparency.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myLayer.transparency</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20</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Check if layer is a raster.</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myLayer.isRasterLayer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"I'm a raster."</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layer's symbology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sym</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myLayer.symbology</a:t>
            </a:r>
            <a:endParaRPr lang="en-US" b="0"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410162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EE2E4-1C38-8F70-7C36-44F9CAE6E5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575C7B8-9F10-3AF1-CDC8-311CDAA19FF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48116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10398-E501-9BBB-36A8-006B72F4ACF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F08226C-3812-A38C-AB33-AFB92C4B0596}"/>
              </a:ext>
            </a:extLst>
          </p:cNvPr>
          <p:cNvSpPr>
            <a:spLocks noGrp="1"/>
          </p:cNvSpPr>
          <p:nvPr>
            <p:ph idx="1"/>
          </p:nvPr>
        </p:nvSpPr>
        <p:spPr/>
        <p:txBody>
          <a:bodyPr>
            <a:normAutofit/>
          </a:bodyPr>
          <a:lstStyle/>
          <a:p>
            <a:endParaRPr lang="en-US" sz="4400" dirty="0"/>
          </a:p>
          <a:p>
            <a:endParaRPr lang="en-US" sz="4400" dirty="0"/>
          </a:p>
          <a:p>
            <a:endParaRPr lang="en-US" sz="4400" dirty="0"/>
          </a:p>
          <a:p>
            <a:r>
              <a:rPr lang="en-US" sz="5400" dirty="0"/>
              <a:t>Symbology</a:t>
            </a:r>
          </a:p>
          <a:p>
            <a:endParaRPr lang="en-US" sz="5400" dirty="0"/>
          </a:p>
          <a:p>
            <a:r>
              <a:rPr lang="en-US" sz="2000" b="0" dirty="0">
                <a:solidFill>
                  <a:srgbClr val="6A9955"/>
                </a:solidFill>
                <a:effectLst/>
                <a:latin typeface="Consolas" panose="020B0609020204030204" pitchFamily="49" charset="0"/>
              </a:rPr>
              <a:t># Get layer's symbology object.</a:t>
            </a:r>
            <a:endParaRPr lang="en-US" sz="2000" b="0" dirty="0">
              <a:solidFill>
                <a:srgbClr val="D4D4D4"/>
              </a:solidFill>
              <a:effectLst/>
              <a:latin typeface="Consolas" panose="020B0609020204030204" pitchFamily="49" charset="0"/>
            </a:endParaRPr>
          </a:p>
          <a:p>
            <a:r>
              <a:rPr lang="en-US" sz="2000" b="0" dirty="0" err="1">
                <a:solidFill>
                  <a:srgbClr val="D4D4D4"/>
                </a:solidFill>
                <a:effectLst/>
                <a:latin typeface="Consolas" panose="020B0609020204030204" pitchFamily="49" charset="0"/>
              </a:rPr>
              <a:t>sym</a:t>
            </a:r>
            <a:r>
              <a:rPr lang="en-US" sz="2000" b="0" dirty="0">
                <a:solidFill>
                  <a:srgbClr val="D4D4D4"/>
                </a:solidFill>
                <a:effectLst/>
                <a:latin typeface="Consolas" panose="020B0609020204030204" pitchFamily="49" charset="0"/>
              </a:rPr>
              <a:t> = </a:t>
            </a:r>
            <a:r>
              <a:rPr lang="en-US" sz="2000" b="0" dirty="0" err="1">
                <a:solidFill>
                  <a:srgbClr val="D4D4D4"/>
                </a:solidFill>
                <a:effectLst/>
                <a:latin typeface="Consolas" panose="020B0609020204030204" pitchFamily="49" charset="0"/>
              </a:rPr>
              <a:t>myLayer.symbology</a:t>
            </a:r>
            <a:endParaRPr lang="en-US" sz="2000" b="0" dirty="0">
              <a:solidFill>
                <a:srgbClr val="D4D4D4"/>
              </a:solidFill>
              <a:latin typeface="Consolas" panose="020B0609020204030204" pitchFamily="49" charset="0"/>
            </a:endParaRPr>
          </a:p>
          <a:p>
            <a:endParaRPr lang="en-US" sz="5400" dirty="0"/>
          </a:p>
        </p:txBody>
      </p:sp>
    </p:spTree>
    <p:extLst>
      <p:ext uri="{BB962C8B-B14F-4D97-AF65-F5344CB8AC3E}">
        <p14:creationId xmlns:p14="http://schemas.microsoft.com/office/powerpoint/2010/main" val="2356397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7F9B-C70A-0606-2D27-EC78A84B2FB6}"/>
              </a:ext>
            </a:extLst>
          </p:cNvPr>
          <p:cNvSpPr>
            <a:spLocks noGrp="1"/>
          </p:cNvSpPr>
          <p:nvPr>
            <p:ph type="title"/>
          </p:nvPr>
        </p:nvSpPr>
        <p:spPr/>
        <p:txBody>
          <a:bodyPr/>
          <a:lstStyle/>
          <a:p>
            <a:r>
              <a:rPr lang="en-US" dirty="0"/>
              <a:t>Symbology</a:t>
            </a:r>
          </a:p>
        </p:txBody>
      </p:sp>
      <p:sp>
        <p:nvSpPr>
          <p:cNvPr id="3" name="Content Placeholder 2">
            <a:extLst>
              <a:ext uri="{FF2B5EF4-FFF2-40B4-BE49-F238E27FC236}">
                <a16:creationId xmlns:a16="http://schemas.microsoft.com/office/drawing/2014/main" id="{5C15B23D-485B-68AC-CF71-DAEBEF5C70B5}"/>
              </a:ext>
            </a:extLst>
          </p:cNvPr>
          <p:cNvSpPr>
            <a:spLocks noGrp="1"/>
          </p:cNvSpPr>
          <p:nvPr>
            <p:ph idx="1"/>
          </p:nvPr>
        </p:nvSpPr>
        <p:spPr>
          <a:xfrm>
            <a:off x="228600" y="1066800"/>
            <a:ext cx="6553200" cy="5410200"/>
          </a:xfrm>
        </p:spPr>
        <p:txBody>
          <a:bodyPr/>
          <a:lstStyle/>
          <a:p>
            <a:r>
              <a:rPr lang="en-US" dirty="0"/>
              <a:t>Feature layers or Raster layers</a:t>
            </a:r>
          </a:p>
          <a:p>
            <a:endParaRPr lang="en-US" dirty="0"/>
          </a:p>
          <a:p>
            <a:r>
              <a:rPr lang="en-US" dirty="0"/>
              <a:t>In Python,</a:t>
            </a:r>
          </a:p>
          <a:p>
            <a:endParaRPr lang="en-US" dirty="0"/>
          </a:p>
          <a:p>
            <a:r>
              <a:rPr lang="en-US" dirty="0"/>
              <a:t>         Feature layers  use a </a:t>
            </a:r>
            <a:r>
              <a:rPr lang="en-US" dirty="0">
                <a:solidFill>
                  <a:schemeClr val="accent4">
                    <a:lumMod val="40000"/>
                    <a:lumOff val="60000"/>
                  </a:schemeClr>
                </a:solidFill>
              </a:rPr>
              <a:t>renderer</a:t>
            </a:r>
          </a:p>
          <a:p>
            <a:endParaRPr lang="en-US" dirty="0">
              <a:solidFill>
                <a:schemeClr val="accent4">
                  <a:lumMod val="40000"/>
                  <a:lumOff val="60000"/>
                </a:schemeClr>
              </a:solidFill>
            </a:endParaRPr>
          </a:p>
          <a:p>
            <a:r>
              <a:rPr lang="en-US" dirty="0">
                <a:solidFill>
                  <a:schemeClr val="accent4">
                    <a:lumMod val="40000"/>
                    <a:lumOff val="60000"/>
                  </a:schemeClr>
                </a:solidFill>
              </a:rPr>
              <a:t>         </a:t>
            </a:r>
            <a:r>
              <a:rPr lang="en-US" dirty="0"/>
              <a:t>Raster layers use a </a:t>
            </a:r>
            <a:r>
              <a:rPr lang="en-US" dirty="0">
                <a:solidFill>
                  <a:schemeClr val="accent4">
                    <a:lumMod val="40000"/>
                    <a:lumOff val="60000"/>
                  </a:schemeClr>
                </a:solidFill>
              </a:rPr>
              <a:t>colorizer</a:t>
            </a:r>
          </a:p>
          <a:p>
            <a:endParaRPr lang="en-US" dirty="0">
              <a:solidFill>
                <a:schemeClr val="accent4">
                  <a:lumMod val="40000"/>
                  <a:lumOff val="60000"/>
                </a:schemeClr>
              </a:solidFill>
            </a:endParaRPr>
          </a:p>
          <a:p>
            <a:endParaRPr lang="en-US" dirty="0"/>
          </a:p>
          <a:p>
            <a:endParaRPr lang="en-US" dirty="0"/>
          </a:p>
        </p:txBody>
      </p:sp>
      <p:sp>
        <p:nvSpPr>
          <p:cNvPr id="5" name="Content Placeholder 2">
            <a:extLst>
              <a:ext uri="{FF2B5EF4-FFF2-40B4-BE49-F238E27FC236}">
                <a16:creationId xmlns:a16="http://schemas.microsoft.com/office/drawing/2014/main" id="{89702E0D-D99F-4A06-B830-6A870FC99E40}"/>
              </a:ext>
            </a:extLst>
          </p:cNvPr>
          <p:cNvSpPr txBox="1">
            <a:spLocks/>
          </p:cNvSpPr>
          <p:nvPr/>
        </p:nvSpPr>
        <p:spPr>
          <a:xfrm>
            <a:off x="4495800" y="1066800"/>
            <a:ext cx="4191000" cy="5410200"/>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D9D9D9"/>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D9D9D9"/>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D9D9D9"/>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endParaRPr lang="en-US" b="0" dirty="0">
              <a:solidFill>
                <a:schemeClr val="bg2"/>
              </a:solidFill>
            </a:endParaRPr>
          </a:p>
          <a:p>
            <a:pPr fontAlgn="auto">
              <a:spcAft>
                <a:spcPts val="0"/>
              </a:spcAft>
            </a:pPr>
            <a:endParaRPr lang="en-US" b="0" dirty="0"/>
          </a:p>
        </p:txBody>
      </p:sp>
    </p:spTree>
    <p:extLst>
      <p:ext uri="{BB962C8B-B14F-4D97-AF65-F5344CB8AC3E}">
        <p14:creationId xmlns:p14="http://schemas.microsoft.com/office/powerpoint/2010/main" val="24030603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7F9B-C70A-0606-2D27-EC78A84B2FB6}"/>
              </a:ext>
            </a:extLst>
          </p:cNvPr>
          <p:cNvSpPr>
            <a:spLocks noGrp="1"/>
          </p:cNvSpPr>
          <p:nvPr>
            <p:ph type="title"/>
          </p:nvPr>
        </p:nvSpPr>
        <p:spPr/>
        <p:txBody>
          <a:bodyPr/>
          <a:lstStyle/>
          <a:p>
            <a:r>
              <a:rPr lang="en-US" dirty="0"/>
              <a:t>Symbology</a:t>
            </a:r>
          </a:p>
        </p:txBody>
      </p:sp>
      <p:sp>
        <p:nvSpPr>
          <p:cNvPr id="3" name="Content Placeholder 2">
            <a:extLst>
              <a:ext uri="{FF2B5EF4-FFF2-40B4-BE49-F238E27FC236}">
                <a16:creationId xmlns:a16="http://schemas.microsoft.com/office/drawing/2014/main" id="{5C15B23D-485B-68AC-CF71-DAEBEF5C70B5}"/>
              </a:ext>
            </a:extLst>
          </p:cNvPr>
          <p:cNvSpPr>
            <a:spLocks noGrp="1"/>
          </p:cNvSpPr>
          <p:nvPr>
            <p:ph idx="1"/>
          </p:nvPr>
        </p:nvSpPr>
        <p:spPr>
          <a:xfrm>
            <a:off x="228600" y="1066800"/>
            <a:ext cx="4191000" cy="5410200"/>
          </a:xfrm>
        </p:spPr>
        <p:txBody>
          <a:bodyPr/>
          <a:lstStyle/>
          <a:p>
            <a:r>
              <a:rPr lang="en-US" dirty="0"/>
              <a:t>Feature layers</a:t>
            </a:r>
          </a:p>
          <a:p>
            <a:endParaRPr lang="en-US" dirty="0"/>
          </a:p>
          <a:p>
            <a:r>
              <a:rPr lang="en-US" dirty="0"/>
              <a:t>Use a </a:t>
            </a:r>
            <a:r>
              <a:rPr lang="en-US" dirty="0">
                <a:solidFill>
                  <a:schemeClr val="accent4">
                    <a:lumMod val="40000"/>
                    <a:lumOff val="60000"/>
                  </a:schemeClr>
                </a:solidFill>
              </a:rPr>
              <a:t>renderer</a:t>
            </a:r>
          </a:p>
          <a:p>
            <a:endParaRPr lang="en-US" dirty="0">
              <a:solidFill>
                <a:schemeClr val="accent4">
                  <a:lumMod val="40000"/>
                  <a:lumOff val="60000"/>
                </a:schemeClr>
              </a:solidFill>
            </a:endParaRPr>
          </a:p>
          <a:p>
            <a:pPr fontAlgn="auto">
              <a:spcAft>
                <a:spcPts val="0"/>
              </a:spcAft>
            </a:pPr>
            <a:r>
              <a:rPr lang="en-US" b="0" dirty="0">
                <a:solidFill>
                  <a:schemeClr val="bg2"/>
                </a:solidFill>
              </a:rPr>
              <a:t>Types of renderers:</a:t>
            </a:r>
          </a:p>
          <a:p>
            <a:pPr fontAlgn="auto">
              <a:spcAft>
                <a:spcPts val="0"/>
              </a:spcAft>
            </a:pPr>
            <a:endParaRPr lang="en-US" b="0" dirty="0">
              <a:solidFill>
                <a:schemeClr val="bg2"/>
              </a:solidFill>
            </a:endParaRPr>
          </a:p>
          <a:p>
            <a:pPr fontAlgn="auto">
              <a:spcAft>
                <a:spcPts val="0"/>
              </a:spcAft>
            </a:pPr>
            <a:r>
              <a:rPr lang="en-US" b="0" dirty="0">
                <a:solidFill>
                  <a:schemeClr val="bg2"/>
                </a:solidFill>
              </a:rPr>
              <a:t>1. </a:t>
            </a:r>
            <a:r>
              <a:rPr lang="en-US" b="0" dirty="0" err="1">
                <a:solidFill>
                  <a:schemeClr val="bg2"/>
                </a:solidFill>
              </a:rPr>
              <a:t>GraduatedColorsRenderer</a:t>
            </a:r>
            <a:r>
              <a:rPr lang="en-US" b="0" dirty="0">
                <a:solidFill>
                  <a:schemeClr val="bg2"/>
                </a:solidFill>
              </a:rPr>
              <a:t> </a:t>
            </a:r>
          </a:p>
          <a:p>
            <a:pPr fontAlgn="auto">
              <a:spcAft>
                <a:spcPts val="0"/>
              </a:spcAft>
            </a:pPr>
            <a:r>
              <a:rPr lang="en-US" b="0" dirty="0">
                <a:solidFill>
                  <a:schemeClr val="bg2"/>
                </a:solidFill>
              </a:rPr>
              <a:t>2. </a:t>
            </a:r>
            <a:r>
              <a:rPr lang="en-US" b="0" dirty="0" err="1">
                <a:solidFill>
                  <a:schemeClr val="bg2"/>
                </a:solidFill>
              </a:rPr>
              <a:t>GraduatedSymbolsRenderer</a:t>
            </a:r>
            <a:endParaRPr lang="en-US" dirty="0">
              <a:solidFill>
                <a:schemeClr val="bg2"/>
              </a:solidFill>
            </a:endParaRPr>
          </a:p>
          <a:p>
            <a:pPr fontAlgn="auto">
              <a:spcAft>
                <a:spcPts val="0"/>
              </a:spcAft>
            </a:pPr>
            <a:r>
              <a:rPr lang="en-US" b="0" dirty="0">
                <a:solidFill>
                  <a:schemeClr val="bg2"/>
                </a:solidFill>
              </a:rPr>
              <a:t>3. </a:t>
            </a:r>
            <a:r>
              <a:rPr lang="en-US" b="0" dirty="0" err="1">
                <a:solidFill>
                  <a:schemeClr val="bg2"/>
                </a:solidFill>
              </a:rPr>
              <a:t>SimpleRenderer</a:t>
            </a:r>
            <a:endParaRPr lang="en-US" dirty="0">
              <a:solidFill>
                <a:schemeClr val="bg2"/>
              </a:solidFill>
            </a:endParaRPr>
          </a:p>
          <a:p>
            <a:pPr fontAlgn="auto">
              <a:spcAft>
                <a:spcPts val="0"/>
              </a:spcAft>
            </a:pPr>
            <a:r>
              <a:rPr lang="en-US" b="0" dirty="0">
                <a:solidFill>
                  <a:schemeClr val="bg2"/>
                </a:solidFill>
              </a:rPr>
              <a:t>4. </a:t>
            </a:r>
            <a:r>
              <a:rPr lang="en-US" b="0" dirty="0" err="1">
                <a:solidFill>
                  <a:schemeClr val="bg2"/>
                </a:solidFill>
              </a:rPr>
              <a:t>UniqueValueRenderer</a:t>
            </a:r>
            <a:endParaRPr lang="en-US" b="0" dirty="0">
              <a:solidFill>
                <a:schemeClr val="accent4">
                  <a:lumMod val="40000"/>
                  <a:lumOff val="60000"/>
                </a:schemeClr>
              </a:solidFill>
            </a:endParaRPr>
          </a:p>
          <a:p>
            <a:pPr fontAlgn="auto">
              <a:spcAft>
                <a:spcPts val="0"/>
              </a:spcAft>
            </a:pPr>
            <a:r>
              <a:rPr lang="en-US" dirty="0">
                <a:solidFill>
                  <a:schemeClr val="bg2"/>
                </a:solidFill>
              </a:rPr>
              <a:t>5. </a:t>
            </a:r>
            <a:r>
              <a:rPr lang="en-US" dirty="0" err="1">
                <a:solidFill>
                  <a:schemeClr val="bg2"/>
                </a:solidFill>
              </a:rPr>
              <a:t>UnclassedColorRenderer</a:t>
            </a:r>
            <a:endParaRPr lang="en-US" dirty="0">
              <a:solidFill>
                <a:schemeClr val="bg2"/>
              </a:solidFill>
            </a:endParaRPr>
          </a:p>
        </p:txBody>
      </p:sp>
      <p:pic>
        <p:nvPicPr>
          <p:cNvPr id="1026" name="Picture 2" descr="Design symbology for a thematic map in ArcGIS Pro | Learn ArcGIS">
            <a:extLst>
              <a:ext uri="{FF2B5EF4-FFF2-40B4-BE49-F238E27FC236}">
                <a16:creationId xmlns:a16="http://schemas.microsoft.com/office/drawing/2014/main" id="{94C6560D-0C69-C458-4CA7-90102C52C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4825" y="685800"/>
            <a:ext cx="3838575"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18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7F9B-C70A-0606-2D27-EC78A84B2FB6}"/>
              </a:ext>
            </a:extLst>
          </p:cNvPr>
          <p:cNvSpPr>
            <a:spLocks noGrp="1"/>
          </p:cNvSpPr>
          <p:nvPr>
            <p:ph type="title"/>
          </p:nvPr>
        </p:nvSpPr>
        <p:spPr/>
        <p:txBody>
          <a:bodyPr/>
          <a:lstStyle/>
          <a:p>
            <a:r>
              <a:rPr lang="en-US" dirty="0"/>
              <a:t>Symbology</a:t>
            </a:r>
          </a:p>
        </p:txBody>
      </p:sp>
      <p:sp>
        <p:nvSpPr>
          <p:cNvPr id="5" name="Content Placeholder 2">
            <a:extLst>
              <a:ext uri="{FF2B5EF4-FFF2-40B4-BE49-F238E27FC236}">
                <a16:creationId xmlns:a16="http://schemas.microsoft.com/office/drawing/2014/main" id="{89702E0D-D99F-4A06-B830-6A870FC99E40}"/>
              </a:ext>
            </a:extLst>
          </p:cNvPr>
          <p:cNvSpPr txBox="1">
            <a:spLocks/>
          </p:cNvSpPr>
          <p:nvPr/>
        </p:nvSpPr>
        <p:spPr>
          <a:xfrm>
            <a:off x="4495800" y="1066800"/>
            <a:ext cx="4191000" cy="5410200"/>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D9D9D9"/>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D9D9D9"/>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D9D9D9"/>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en-US" b="0" dirty="0"/>
              <a:t>Raster layers</a:t>
            </a:r>
          </a:p>
          <a:p>
            <a:pPr fontAlgn="auto">
              <a:spcAft>
                <a:spcPts val="0"/>
              </a:spcAft>
            </a:pPr>
            <a:endParaRPr lang="en-US" b="0" dirty="0"/>
          </a:p>
          <a:p>
            <a:pPr fontAlgn="auto">
              <a:spcAft>
                <a:spcPts val="0"/>
              </a:spcAft>
            </a:pPr>
            <a:r>
              <a:rPr lang="en-US" b="0" dirty="0"/>
              <a:t>Use </a:t>
            </a:r>
            <a:r>
              <a:rPr lang="en-US" b="0" dirty="0">
                <a:solidFill>
                  <a:schemeClr val="accent4">
                    <a:lumMod val="40000"/>
                    <a:lumOff val="60000"/>
                  </a:schemeClr>
                </a:solidFill>
              </a:rPr>
              <a:t>colorizers</a:t>
            </a:r>
          </a:p>
          <a:p>
            <a:pPr fontAlgn="auto">
              <a:spcAft>
                <a:spcPts val="0"/>
              </a:spcAft>
            </a:pPr>
            <a:endParaRPr lang="en-US" b="0" dirty="0">
              <a:solidFill>
                <a:schemeClr val="accent4">
                  <a:lumMod val="40000"/>
                  <a:lumOff val="60000"/>
                </a:schemeClr>
              </a:solidFill>
            </a:endParaRPr>
          </a:p>
          <a:p>
            <a:pPr fontAlgn="auto">
              <a:spcAft>
                <a:spcPts val="0"/>
              </a:spcAft>
            </a:pPr>
            <a:r>
              <a:rPr lang="en-US" b="0" dirty="0">
                <a:solidFill>
                  <a:schemeClr val="bg2"/>
                </a:solidFill>
              </a:rPr>
              <a:t>Types of colorizers:</a:t>
            </a:r>
          </a:p>
          <a:p>
            <a:pPr fontAlgn="auto">
              <a:spcAft>
                <a:spcPts val="0"/>
              </a:spcAft>
            </a:pPr>
            <a:endParaRPr lang="en-US" b="0" dirty="0">
              <a:solidFill>
                <a:schemeClr val="bg2"/>
              </a:solidFill>
            </a:endParaRPr>
          </a:p>
          <a:p>
            <a:pPr fontAlgn="auto">
              <a:spcAft>
                <a:spcPts val="0"/>
              </a:spcAft>
            </a:pPr>
            <a:r>
              <a:rPr lang="en-US" b="0" dirty="0">
                <a:solidFill>
                  <a:schemeClr val="bg2"/>
                </a:solidFill>
              </a:rPr>
              <a:t>1. </a:t>
            </a:r>
            <a:r>
              <a:rPr lang="en-US" b="0" dirty="0" err="1">
                <a:solidFill>
                  <a:schemeClr val="bg2"/>
                </a:solidFill>
              </a:rPr>
              <a:t>RasterClassifyColorizer</a:t>
            </a:r>
            <a:endParaRPr lang="en-US" b="0" dirty="0">
              <a:solidFill>
                <a:schemeClr val="bg2"/>
              </a:solidFill>
            </a:endParaRPr>
          </a:p>
          <a:p>
            <a:pPr fontAlgn="auto">
              <a:spcAft>
                <a:spcPts val="0"/>
              </a:spcAft>
            </a:pPr>
            <a:r>
              <a:rPr lang="en-US" b="0" dirty="0">
                <a:solidFill>
                  <a:schemeClr val="bg2"/>
                </a:solidFill>
              </a:rPr>
              <a:t>2. </a:t>
            </a:r>
            <a:r>
              <a:rPr lang="en-US" b="0" dirty="0" err="1">
                <a:solidFill>
                  <a:schemeClr val="bg2"/>
                </a:solidFill>
              </a:rPr>
              <a:t>RasterUniqueValueColorizer</a:t>
            </a:r>
            <a:endParaRPr lang="en-US" b="0" dirty="0">
              <a:solidFill>
                <a:schemeClr val="bg2"/>
              </a:solidFill>
            </a:endParaRPr>
          </a:p>
          <a:p>
            <a:pPr fontAlgn="auto">
              <a:spcAft>
                <a:spcPts val="0"/>
              </a:spcAft>
            </a:pPr>
            <a:r>
              <a:rPr lang="en-US" b="0" dirty="0">
                <a:solidFill>
                  <a:schemeClr val="bg2"/>
                </a:solidFill>
              </a:rPr>
              <a:t>3. </a:t>
            </a:r>
            <a:r>
              <a:rPr lang="en-US" b="0" dirty="0" err="1">
                <a:solidFill>
                  <a:schemeClr val="bg2"/>
                </a:solidFill>
              </a:rPr>
              <a:t>RasterStretchColorizer</a:t>
            </a:r>
            <a:endParaRPr lang="en-US" b="0" dirty="0">
              <a:solidFill>
                <a:schemeClr val="bg2"/>
              </a:solidFill>
            </a:endParaRPr>
          </a:p>
          <a:p>
            <a:pPr fontAlgn="auto">
              <a:spcAft>
                <a:spcPts val="0"/>
              </a:spcAft>
            </a:pPr>
            <a:endParaRPr lang="en-US" b="0" dirty="0">
              <a:solidFill>
                <a:schemeClr val="bg2"/>
              </a:solidFill>
            </a:endParaRPr>
          </a:p>
          <a:p>
            <a:pPr fontAlgn="auto">
              <a:spcAft>
                <a:spcPts val="0"/>
              </a:spcAft>
            </a:pPr>
            <a:endParaRPr lang="en-US" b="0" dirty="0"/>
          </a:p>
        </p:txBody>
      </p:sp>
      <p:sp>
        <p:nvSpPr>
          <p:cNvPr id="6" name="Content Placeholder 5">
            <a:extLst>
              <a:ext uri="{FF2B5EF4-FFF2-40B4-BE49-F238E27FC236}">
                <a16:creationId xmlns:a16="http://schemas.microsoft.com/office/drawing/2014/main" id="{2EBE2EBC-0760-C801-0D5D-6435C2A0B5EC}"/>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50A5D545-0CC3-7016-615A-4FDF180B8248}"/>
              </a:ext>
            </a:extLst>
          </p:cNvPr>
          <p:cNvPicPr>
            <a:picLocks noChangeAspect="1"/>
          </p:cNvPicPr>
          <p:nvPr/>
        </p:nvPicPr>
        <p:blipFill rotWithShape="1">
          <a:blip r:embed="rId2"/>
          <a:srcRect l="3486"/>
          <a:stretch/>
        </p:blipFill>
        <p:spPr>
          <a:xfrm>
            <a:off x="228600" y="990600"/>
            <a:ext cx="4219575" cy="3476625"/>
          </a:xfrm>
          <a:prstGeom prst="rect">
            <a:avLst/>
          </a:prstGeom>
        </p:spPr>
      </p:pic>
    </p:spTree>
    <p:extLst>
      <p:ext uri="{BB962C8B-B14F-4D97-AF65-F5344CB8AC3E}">
        <p14:creationId xmlns:p14="http://schemas.microsoft.com/office/powerpoint/2010/main" val="331687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7F9B-C70A-0606-2D27-EC78A84B2FB6}"/>
              </a:ext>
            </a:extLst>
          </p:cNvPr>
          <p:cNvSpPr>
            <a:spLocks noGrp="1"/>
          </p:cNvSpPr>
          <p:nvPr>
            <p:ph type="title"/>
          </p:nvPr>
        </p:nvSpPr>
        <p:spPr/>
        <p:txBody>
          <a:bodyPr/>
          <a:lstStyle/>
          <a:p>
            <a:r>
              <a:rPr lang="en-US" dirty="0"/>
              <a:t>Symbology For Feature layers</a:t>
            </a:r>
          </a:p>
        </p:txBody>
      </p:sp>
      <p:sp>
        <p:nvSpPr>
          <p:cNvPr id="3" name="Content Placeholder 2">
            <a:extLst>
              <a:ext uri="{FF2B5EF4-FFF2-40B4-BE49-F238E27FC236}">
                <a16:creationId xmlns:a16="http://schemas.microsoft.com/office/drawing/2014/main" id="{5C15B23D-485B-68AC-CF71-DAEBEF5C70B5}"/>
              </a:ext>
            </a:extLst>
          </p:cNvPr>
          <p:cNvSpPr>
            <a:spLocks noGrp="1"/>
          </p:cNvSpPr>
          <p:nvPr>
            <p:ph idx="1"/>
          </p:nvPr>
        </p:nvSpPr>
        <p:spPr>
          <a:xfrm>
            <a:off x="1905000" y="838200"/>
            <a:ext cx="7239000" cy="6019800"/>
          </a:xfrm>
        </p:spPr>
        <p:txBody>
          <a:bodyPr>
            <a:normAutofit fontScale="85000" lnSpcReduction="10000"/>
          </a:bodyPr>
          <a:lstStyle/>
          <a:p>
            <a:pPr fontAlgn="auto">
              <a:spcAft>
                <a:spcPts val="0"/>
              </a:spcAft>
            </a:pPr>
            <a:endParaRPr lang="en-US" b="0" dirty="0">
              <a:solidFill>
                <a:schemeClr val="bg2"/>
              </a:solidFill>
            </a:endParaRPr>
          </a:p>
          <a:p>
            <a:pPr fontAlgn="auto">
              <a:spcAft>
                <a:spcPts val="0"/>
              </a:spcAft>
            </a:pPr>
            <a:r>
              <a:rPr lang="en-US" sz="2400" b="0" dirty="0">
                <a:solidFill>
                  <a:schemeClr val="bg2"/>
                </a:solidFill>
              </a:rPr>
              <a:t>1. </a:t>
            </a:r>
            <a:r>
              <a:rPr lang="en-US" sz="2400" b="0" dirty="0" err="1">
                <a:solidFill>
                  <a:schemeClr val="bg2"/>
                </a:solidFill>
              </a:rPr>
              <a:t>GraduatedColorsRenderer</a:t>
            </a:r>
            <a:r>
              <a:rPr lang="en-US" sz="2400" b="0" dirty="0">
                <a:solidFill>
                  <a:schemeClr val="bg2"/>
                </a:solidFill>
              </a:rPr>
              <a:t> </a:t>
            </a:r>
          </a:p>
          <a:p>
            <a:pPr fontAlgn="auto">
              <a:spcAft>
                <a:spcPts val="0"/>
              </a:spcAft>
            </a:pPr>
            <a:r>
              <a:rPr lang="en-US" sz="2400" dirty="0">
                <a:solidFill>
                  <a:srgbClr val="B2B062"/>
                </a:solidFill>
              </a:rPr>
              <a:t>	show a quantitative difference between mapped features </a:t>
            </a:r>
            <a:br>
              <a:rPr lang="en-US" sz="2400" dirty="0">
                <a:solidFill>
                  <a:srgbClr val="B2B062"/>
                </a:solidFill>
              </a:rPr>
            </a:br>
            <a:r>
              <a:rPr lang="en-US" sz="2400" dirty="0">
                <a:solidFill>
                  <a:srgbClr val="B2B062"/>
                </a:solidFill>
              </a:rPr>
              <a:t>	by varying the symbol colors (e.g., binned colors)</a:t>
            </a:r>
          </a:p>
          <a:p>
            <a:pPr fontAlgn="auto">
              <a:spcAft>
                <a:spcPts val="0"/>
              </a:spcAft>
            </a:pPr>
            <a:endParaRPr lang="en-US" sz="2400" b="0" dirty="0">
              <a:solidFill>
                <a:schemeClr val="bg2"/>
              </a:solidFill>
            </a:endParaRPr>
          </a:p>
          <a:p>
            <a:pPr fontAlgn="auto">
              <a:spcAft>
                <a:spcPts val="0"/>
              </a:spcAft>
            </a:pPr>
            <a:r>
              <a:rPr lang="en-US" sz="2400" b="0" dirty="0">
                <a:solidFill>
                  <a:schemeClr val="bg2"/>
                </a:solidFill>
              </a:rPr>
              <a:t>2. </a:t>
            </a:r>
            <a:r>
              <a:rPr lang="en-US" sz="2400" b="0" dirty="0" err="1">
                <a:solidFill>
                  <a:schemeClr val="bg2"/>
                </a:solidFill>
              </a:rPr>
              <a:t>GraduatedSymbolsRenderer</a:t>
            </a:r>
            <a:endParaRPr lang="en-US" sz="2400" dirty="0">
              <a:solidFill>
                <a:schemeClr val="bg2"/>
              </a:solidFill>
            </a:endParaRPr>
          </a:p>
          <a:p>
            <a:pPr fontAlgn="auto">
              <a:spcAft>
                <a:spcPts val="0"/>
              </a:spcAft>
            </a:pPr>
            <a:r>
              <a:rPr lang="en-US" sz="2400" dirty="0">
                <a:solidFill>
                  <a:srgbClr val="B2B062"/>
                </a:solidFill>
              </a:rPr>
              <a:t>	show a quantitative difference between mapped features </a:t>
            </a:r>
            <a:br>
              <a:rPr lang="en-US" sz="2400" dirty="0">
                <a:solidFill>
                  <a:srgbClr val="B2B062"/>
                </a:solidFill>
              </a:rPr>
            </a:br>
            <a:r>
              <a:rPr lang="en-US" sz="2400" dirty="0">
                <a:solidFill>
                  <a:srgbClr val="B2B062"/>
                </a:solidFill>
              </a:rPr>
              <a:t>	by varying the symbol sizes</a:t>
            </a:r>
            <a:endParaRPr lang="en-US" sz="2400" b="0" dirty="0">
              <a:solidFill>
                <a:srgbClr val="B2B062"/>
              </a:solidFill>
            </a:endParaRPr>
          </a:p>
          <a:p>
            <a:pPr fontAlgn="auto">
              <a:spcAft>
                <a:spcPts val="0"/>
              </a:spcAft>
            </a:pPr>
            <a:endParaRPr lang="en-US" sz="2400" b="0" dirty="0">
              <a:solidFill>
                <a:schemeClr val="bg2"/>
              </a:solidFill>
            </a:endParaRPr>
          </a:p>
          <a:p>
            <a:pPr fontAlgn="auto">
              <a:spcAft>
                <a:spcPts val="0"/>
              </a:spcAft>
            </a:pPr>
            <a:r>
              <a:rPr lang="en-US" sz="2400" b="0" dirty="0">
                <a:solidFill>
                  <a:schemeClr val="bg2"/>
                </a:solidFill>
              </a:rPr>
              <a:t>3. </a:t>
            </a:r>
            <a:r>
              <a:rPr lang="en-US" sz="2400" b="0" dirty="0" err="1">
                <a:solidFill>
                  <a:schemeClr val="bg2"/>
                </a:solidFill>
              </a:rPr>
              <a:t>SimpleRenderer</a:t>
            </a:r>
            <a:endParaRPr lang="en-US" sz="2400" dirty="0">
              <a:solidFill>
                <a:schemeClr val="bg2"/>
              </a:solidFill>
            </a:endParaRPr>
          </a:p>
          <a:p>
            <a:pPr fontAlgn="auto">
              <a:spcAft>
                <a:spcPts val="0"/>
              </a:spcAft>
            </a:pPr>
            <a:r>
              <a:rPr lang="en-US" sz="2400" dirty="0">
                <a:solidFill>
                  <a:srgbClr val="B2B062"/>
                </a:solidFill>
              </a:rPr>
              <a:t>	apply the same symbol to all features in a layer</a:t>
            </a:r>
          </a:p>
          <a:p>
            <a:pPr fontAlgn="auto">
              <a:spcAft>
                <a:spcPts val="0"/>
              </a:spcAft>
            </a:pPr>
            <a:endParaRPr lang="en-US" sz="2400" dirty="0">
              <a:solidFill>
                <a:schemeClr val="bg2"/>
              </a:solidFill>
            </a:endParaRPr>
          </a:p>
          <a:p>
            <a:pPr fontAlgn="auto">
              <a:spcAft>
                <a:spcPts val="0"/>
              </a:spcAft>
            </a:pPr>
            <a:r>
              <a:rPr lang="en-US" sz="2400" b="0" dirty="0">
                <a:solidFill>
                  <a:schemeClr val="bg2"/>
                </a:solidFill>
              </a:rPr>
              <a:t>4. </a:t>
            </a:r>
            <a:r>
              <a:rPr lang="en-US" sz="2400" b="0" dirty="0" err="1">
                <a:solidFill>
                  <a:schemeClr val="bg2"/>
                </a:solidFill>
              </a:rPr>
              <a:t>UniqueValueRenderer</a:t>
            </a:r>
            <a:endParaRPr lang="en-US" sz="2400" b="0" dirty="0">
              <a:solidFill>
                <a:schemeClr val="bg2"/>
              </a:solidFill>
            </a:endParaRPr>
          </a:p>
          <a:p>
            <a:pPr fontAlgn="auto">
              <a:spcAft>
                <a:spcPts val="0"/>
              </a:spcAft>
            </a:pPr>
            <a:r>
              <a:rPr lang="en-US" sz="2400" dirty="0">
                <a:solidFill>
                  <a:srgbClr val="B2B062"/>
                </a:solidFill>
              </a:rPr>
              <a:t>	symbolize qualitative categories of values</a:t>
            </a:r>
            <a:endParaRPr lang="en-US" sz="2400" b="0" dirty="0">
              <a:solidFill>
                <a:schemeClr val="bg2"/>
              </a:solidFill>
            </a:endParaRPr>
          </a:p>
          <a:p>
            <a:pPr fontAlgn="auto">
              <a:spcAft>
                <a:spcPts val="0"/>
              </a:spcAft>
            </a:pPr>
            <a:br>
              <a:rPr lang="en-US" sz="2400" dirty="0">
                <a:solidFill>
                  <a:schemeClr val="bg2"/>
                </a:solidFill>
              </a:rPr>
            </a:br>
            <a:r>
              <a:rPr lang="en-US" sz="2400" dirty="0">
                <a:solidFill>
                  <a:schemeClr val="bg2"/>
                </a:solidFill>
              </a:rPr>
              <a:t>5. </a:t>
            </a:r>
            <a:r>
              <a:rPr lang="en-US" sz="2400" dirty="0" err="1">
                <a:solidFill>
                  <a:schemeClr val="bg2"/>
                </a:solidFill>
              </a:rPr>
              <a:t>UnclassedColorsRenderer</a:t>
            </a:r>
            <a:endParaRPr lang="en-US" sz="2400" dirty="0">
              <a:solidFill>
                <a:schemeClr val="bg2"/>
              </a:solidFill>
            </a:endParaRPr>
          </a:p>
          <a:p>
            <a:pPr fontAlgn="auto">
              <a:spcAft>
                <a:spcPts val="0"/>
              </a:spcAft>
            </a:pPr>
            <a:r>
              <a:rPr lang="en-US" sz="2400" dirty="0">
                <a:solidFill>
                  <a:srgbClr val="B2B062"/>
                </a:solidFill>
              </a:rPr>
              <a:t>	show quantitative differences in feature values with a  	</a:t>
            </a:r>
            <a:r>
              <a:rPr lang="en-US" sz="2400" i="1" dirty="0">
                <a:solidFill>
                  <a:srgbClr val="B2B062"/>
                </a:solidFill>
              </a:rPr>
              <a:t>continuous</a:t>
            </a:r>
            <a:r>
              <a:rPr lang="en-US" sz="2400" dirty="0">
                <a:solidFill>
                  <a:srgbClr val="B2B062"/>
                </a:solidFill>
              </a:rPr>
              <a:t> color ramp</a:t>
            </a:r>
          </a:p>
        </p:txBody>
      </p:sp>
      <p:pic>
        <p:nvPicPr>
          <p:cNvPr id="2050" name="Picture 2" descr="Graduated colors—ArcGIS Pro | Documentation">
            <a:extLst>
              <a:ext uri="{FF2B5EF4-FFF2-40B4-BE49-F238E27FC236}">
                <a16:creationId xmlns:a16="http://schemas.microsoft.com/office/drawing/2014/main" id="{2B018F59-2375-47C0-6445-67FB5AE0C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138" y="867103"/>
            <a:ext cx="1295400" cy="8743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p using graduated symbols">
            <a:extLst>
              <a:ext uri="{FF2B5EF4-FFF2-40B4-BE49-F238E27FC236}">
                <a16:creationId xmlns:a16="http://schemas.microsoft.com/office/drawing/2014/main" id="{18EDFAEA-2825-A89D-C809-A0A830F11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138" y="2047146"/>
            <a:ext cx="1295400" cy="8398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A9EFA3C-ACF9-746D-B5B3-16D40C5068E1}"/>
              </a:ext>
            </a:extLst>
          </p:cNvPr>
          <p:cNvPicPr>
            <a:picLocks noChangeAspect="1"/>
          </p:cNvPicPr>
          <p:nvPr/>
        </p:nvPicPr>
        <p:blipFill>
          <a:blip r:embed="rId5"/>
          <a:stretch>
            <a:fillRect/>
          </a:stretch>
        </p:blipFill>
        <p:spPr>
          <a:xfrm>
            <a:off x="322808" y="3192634"/>
            <a:ext cx="1280686" cy="956575"/>
          </a:xfrm>
          <a:prstGeom prst="rect">
            <a:avLst/>
          </a:prstGeom>
        </p:spPr>
      </p:pic>
      <p:pic>
        <p:nvPicPr>
          <p:cNvPr id="3074" name="Picture 2" descr="Example of unique values symbology">
            <a:extLst>
              <a:ext uri="{FF2B5EF4-FFF2-40B4-BE49-F238E27FC236}">
                <a16:creationId xmlns:a16="http://schemas.microsoft.com/office/drawing/2014/main" id="{3F945D4D-9958-69D9-C4A8-077B4A0175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4454857"/>
            <a:ext cx="1295399" cy="10330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Unclassed colors symbology">
            <a:extLst>
              <a:ext uri="{FF2B5EF4-FFF2-40B4-BE49-F238E27FC236}">
                <a16:creationId xmlns:a16="http://schemas.microsoft.com/office/drawing/2014/main" id="{50F539FD-335D-1512-E08A-4373A0D35C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714" y="5793588"/>
            <a:ext cx="1299485" cy="877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50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A689A-197E-BD2A-2DDB-4F33D1801FE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0670241-B0EB-68B2-4E66-1FC202B883B8}"/>
              </a:ext>
            </a:extLst>
          </p:cNvPr>
          <p:cNvSpPr>
            <a:spLocks noGrp="1"/>
          </p:cNvSpPr>
          <p:nvPr>
            <p:ph type="subTitle" idx="1"/>
          </p:nvPr>
        </p:nvSpPr>
        <p:spPr/>
        <p:txBody>
          <a:bodyPr/>
          <a:lstStyle/>
          <a:p>
            <a:endParaRPr lang="en-US"/>
          </a:p>
        </p:txBody>
      </p:sp>
      <p:pic>
        <p:nvPicPr>
          <p:cNvPr id="1026" name="Picture 2" descr="Accessible Color: The Work of Cynthia Brewer | Libwen Reviews">
            <a:extLst>
              <a:ext uri="{FF2B5EF4-FFF2-40B4-BE49-F238E27FC236}">
                <a16:creationId xmlns:a16="http://schemas.microsoft.com/office/drawing/2014/main" id="{DB1FB141-C746-55CB-0773-A0F99EB06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716"/>
            <a:ext cx="9144000" cy="64293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3FF6C6-C273-8D8C-AF18-5F0A853F5AF8}"/>
              </a:ext>
            </a:extLst>
          </p:cNvPr>
          <p:cNvSpPr txBox="1"/>
          <p:nvPr/>
        </p:nvSpPr>
        <p:spPr>
          <a:xfrm>
            <a:off x="228600" y="6643687"/>
            <a:ext cx="9124950" cy="184666"/>
          </a:xfrm>
          <a:prstGeom prst="rect">
            <a:avLst/>
          </a:prstGeom>
          <a:noFill/>
        </p:spPr>
        <p:txBody>
          <a:bodyPr wrap="square">
            <a:spAutoFit/>
          </a:bodyPr>
          <a:lstStyle/>
          <a:p>
            <a:r>
              <a:rPr lang="en-US" sz="600" b="0" i="0" dirty="0">
                <a:solidFill>
                  <a:schemeClr val="bg1">
                    <a:lumMod val="85000"/>
                  </a:schemeClr>
                </a:solidFill>
                <a:effectLst/>
                <a:latin typeface="Arial" panose="020B0604020202020204" pitchFamily="34" charset="0"/>
              </a:rPr>
              <a:t>Brewer, Cynthia A., and Trudy A. </a:t>
            </a:r>
            <a:r>
              <a:rPr lang="en-US" sz="600" b="0" i="0" dirty="0" err="1">
                <a:solidFill>
                  <a:schemeClr val="bg1">
                    <a:lumMod val="85000"/>
                  </a:schemeClr>
                </a:solidFill>
                <a:effectLst/>
                <a:latin typeface="Arial" panose="020B0604020202020204" pitchFamily="34" charset="0"/>
              </a:rPr>
              <a:t>Suchan</a:t>
            </a:r>
            <a:r>
              <a:rPr lang="en-US" sz="600" b="0" i="0" dirty="0">
                <a:solidFill>
                  <a:schemeClr val="bg1">
                    <a:lumMod val="85000"/>
                  </a:schemeClr>
                </a:solidFill>
                <a:effectLst/>
                <a:latin typeface="Arial" panose="020B0604020202020204" pitchFamily="34" charset="0"/>
              </a:rPr>
              <a:t>. </a:t>
            </a:r>
            <a:r>
              <a:rPr lang="en-US" sz="600" b="0" i="1" dirty="0">
                <a:solidFill>
                  <a:schemeClr val="bg1">
                    <a:lumMod val="85000"/>
                  </a:schemeClr>
                </a:solidFill>
                <a:effectLst/>
                <a:latin typeface="Arial" panose="020B0604020202020204" pitchFamily="34" charset="0"/>
              </a:rPr>
              <a:t>Mapping Census 2000: The geography of US diversity, 2000: Census 2000 special reports</a:t>
            </a:r>
            <a:r>
              <a:rPr lang="en-US" sz="600" b="0" i="0" dirty="0">
                <a:solidFill>
                  <a:schemeClr val="bg1">
                    <a:lumMod val="85000"/>
                  </a:schemeClr>
                </a:solidFill>
                <a:effectLst/>
                <a:latin typeface="Arial" panose="020B0604020202020204" pitchFamily="34" charset="0"/>
              </a:rPr>
              <a:t>. Vol. 1. No. 1. US Department of Commerce, Economics and Statistics Administration, US Census Bureau, 2001.</a:t>
            </a:r>
            <a:endParaRPr lang="en-US" sz="600" dirty="0">
              <a:solidFill>
                <a:schemeClr val="bg1">
                  <a:lumMod val="85000"/>
                </a:schemeClr>
              </a:solidFill>
            </a:endParaRPr>
          </a:p>
        </p:txBody>
      </p:sp>
      <p:cxnSp>
        <p:nvCxnSpPr>
          <p:cNvPr id="7" name="Straight Arrow Connector 6">
            <a:extLst>
              <a:ext uri="{FF2B5EF4-FFF2-40B4-BE49-F238E27FC236}">
                <a16:creationId xmlns:a16="http://schemas.microsoft.com/office/drawing/2014/main" id="{702B61E1-5E98-0143-B499-BBAA6DB49720}"/>
              </a:ext>
            </a:extLst>
          </p:cNvPr>
          <p:cNvCxnSpPr>
            <a:cxnSpLocks/>
          </p:cNvCxnSpPr>
          <p:nvPr/>
        </p:nvCxnSpPr>
        <p:spPr>
          <a:xfrm flipH="1">
            <a:off x="8215897" y="4343400"/>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71C3D5-F267-9166-799D-117AD8B2FA5D}"/>
              </a:ext>
            </a:extLst>
          </p:cNvPr>
          <p:cNvCxnSpPr>
            <a:cxnSpLocks/>
          </p:cNvCxnSpPr>
          <p:nvPr/>
        </p:nvCxnSpPr>
        <p:spPr>
          <a:xfrm flipH="1">
            <a:off x="8229600" y="6356351"/>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B5735F9-B92E-D579-1C4B-AF2EC33ED59A}"/>
              </a:ext>
            </a:extLst>
          </p:cNvPr>
          <p:cNvCxnSpPr>
            <a:cxnSpLocks/>
          </p:cNvCxnSpPr>
          <p:nvPr/>
        </p:nvCxnSpPr>
        <p:spPr>
          <a:xfrm flipH="1">
            <a:off x="8455192" y="2741496"/>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1C6F9C2-AAC3-244F-3ED7-9D2F499F620F}"/>
              </a:ext>
            </a:extLst>
          </p:cNvPr>
          <p:cNvSpPr txBox="1"/>
          <p:nvPr/>
        </p:nvSpPr>
        <p:spPr>
          <a:xfrm>
            <a:off x="8566439" y="2095165"/>
            <a:ext cx="659155" cy="646331"/>
          </a:xfrm>
          <a:prstGeom prst="rect">
            <a:avLst/>
          </a:prstGeom>
          <a:noFill/>
        </p:spPr>
        <p:txBody>
          <a:bodyPr wrap="none" rtlCol="0">
            <a:spAutoFit/>
          </a:bodyPr>
          <a:lstStyle/>
          <a:p>
            <a:r>
              <a:rPr lang="en-US" dirty="0">
                <a:solidFill>
                  <a:srgbClr val="FF0066"/>
                </a:solidFill>
              </a:rPr>
              <a:t>text </a:t>
            </a:r>
          </a:p>
          <a:p>
            <a:r>
              <a:rPr lang="en-US" dirty="0">
                <a:solidFill>
                  <a:srgbClr val="FF0066"/>
                </a:solidFill>
              </a:rPr>
              <a:t>box</a:t>
            </a:r>
          </a:p>
        </p:txBody>
      </p:sp>
      <p:sp>
        <p:nvSpPr>
          <p:cNvPr id="15" name="TextBox 14">
            <a:extLst>
              <a:ext uri="{FF2B5EF4-FFF2-40B4-BE49-F238E27FC236}">
                <a16:creationId xmlns:a16="http://schemas.microsoft.com/office/drawing/2014/main" id="{23FC6448-864B-B40C-5BB8-D36F7BD8D525}"/>
              </a:ext>
            </a:extLst>
          </p:cNvPr>
          <p:cNvSpPr txBox="1"/>
          <p:nvPr/>
        </p:nvSpPr>
        <p:spPr>
          <a:xfrm>
            <a:off x="8297135" y="3974068"/>
            <a:ext cx="928459" cy="369332"/>
          </a:xfrm>
          <a:prstGeom prst="rect">
            <a:avLst/>
          </a:prstGeom>
          <a:noFill/>
        </p:spPr>
        <p:txBody>
          <a:bodyPr wrap="none" rtlCol="0">
            <a:spAutoFit/>
          </a:bodyPr>
          <a:lstStyle/>
          <a:p>
            <a:r>
              <a:rPr lang="en-US" dirty="0">
                <a:solidFill>
                  <a:srgbClr val="FF0066"/>
                </a:solidFill>
              </a:rPr>
              <a:t>legend</a:t>
            </a:r>
          </a:p>
        </p:txBody>
      </p:sp>
      <p:sp>
        <p:nvSpPr>
          <p:cNvPr id="16" name="TextBox 15">
            <a:extLst>
              <a:ext uri="{FF2B5EF4-FFF2-40B4-BE49-F238E27FC236}">
                <a16:creationId xmlns:a16="http://schemas.microsoft.com/office/drawing/2014/main" id="{5597430D-CAF2-3383-DAFD-ADC7B25179E1}"/>
              </a:ext>
            </a:extLst>
          </p:cNvPr>
          <p:cNvSpPr txBox="1"/>
          <p:nvPr/>
        </p:nvSpPr>
        <p:spPr>
          <a:xfrm>
            <a:off x="8310320" y="6005750"/>
            <a:ext cx="761747" cy="369332"/>
          </a:xfrm>
          <a:prstGeom prst="rect">
            <a:avLst/>
          </a:prstGeom>
          <a:noFill/>
        </p:spPr>
        <p:txBody>
          <a:bodyPr wrap="none" rtlCol="0">
            <a:spAutoFit/>
          </a:bodyPr>
          <a:lstStyle/>
          <a:p>
            <a:r>
              <a:rPr lang="en-US" dirty="0">
                <a:solidFill>
                  <a:srgbClr val="FF0066"/>
                </a:solidFill>
              </a:rPr>
              <a:t>scale</a:t>
            </a:r>
          </a:p>
        </p:txBody>
      </p:sp>
      <p:cxnSp>
        <p:nvCxnSpPr>
          <p:cNvPr id="17" name="Straight Arrow Connector 16">
            <a:extLst>
              <a:ext uri="{FF2B5EF4-FFF2-40B4-BE49-F238E27FC236}">
                <a16:creationId xmlns:a16="http://schemas.microsoft.com/office/drawing/2014/main" id="{0B68CF08-D42F-2AE5-E9F8-460B541ABCF2}"/>
              </a:ext>
            </a:extLst>
          </p:cNvPr>
          <p:cNvCxnSpPr>
            <a:cxnSpLocks/>
          </p:cNvCxnSpPr>
          <p:nvPr/>
        </p:nvCxnSpPr>
        <p:spPr>
          <a:xfrm flipH="1">
            <a:off x="4191000" y="914400"/>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A9BAC74-23F0-726F-C457-B0077F84C69F}"/>
              </a:ext>
            </a:extLst>
          </p:cNvPr>
          <p:cNvSpPr txBox="1"/>
          <p:nvPr/>
        </p:nvSpPr>
        <p:spPr>
          <a:xfrm>
            <a:off x="4563979" y="729734"/>
            <a:ext cx="595035" cy="369332"/>
          </a:xfrm>
          <a:prstGeom prst="rect">
            <a:avLst/>
          </a:prstGeom>
          <a:noFill/>
        </p:spPr>
        <p:txBody>
          <a:bodyPr wrap="none" rtlCol="0">
            <a:spAutoFit/>
          </a:bodyPr>
          <a:lstStyle/>
          <a:p>
            <a:r>
              <a:rPr lang="en-US" dirty="0">
                <a:solidFill>
                  <a:srgbClr val="FF0066"/>
                </a:solidFill>
              </a:rPr>
              <a:t>title</a:t>
            </a:r>
          </a:p>
        </p:txBody>
      </p:sp>
      <p:cxnSp>
        <p:nvCxnSpPr>
          <p:cNvPr id="5" name="Straight Arrow Connector 4">
            <a:extLst>
              <a:ext uri="{FF2B5EF4-FFF2-40B4-BE49-F238E27FC236}">
                <a16:creationId xmlns:a16="http://schemas.microsoft.com/office/drawing/2014/main" id="{E883C5B5-6CD2-BFE9-3B5C-D52457B6572C}"/>
              </a:ext>
            </a:extLst>
          </p:cNvPr>
          <p:cNvCxnSpPr>
            <a:cxnSpLocks/>
          </p:cNvCxnSpPr>
          <p:nvPr/>
        </p:nvCxnSpPr>
        <p:spPr>
          <a:xfrm flipV="1">
            <a:off x="5943600" y="1911302"/>
            <a:ext cx="0" cy="3048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6A260F-FC1A-C5CF-88D2-4226F09E38DD}"/>
              </a:ext>
            </a:extLst>
          </p:cNvPr>
          <p:cNvSpPr txBox="1"/>
          <p:nvPr/>
        </p:nvSpPr>
        <p:spPr>
          <a:xfrm>
            <a:off x="4563979" y="2130019"/>
            <a:ext cx="1928733" cy="369332"/>
          </a:xfrm>
          <a:prstGeom prst="rect">
            <a:avLst/>
          </a:prstGeom>
          <a:noFill/>
        </p:spPr>
        <p:txBody>
          <a:bodyPr wrap="none" rtlCol="0">
            <a:spAutoFit/>
          </a:bodyPr>
          <a:lstStyle/>
          <a:p>
            <a:r>
              <a:rPr lang="en-US" dirty="0">
                <a:solidFill>
                  <a:srgbClr val="7030A0"/>
                </a:solidFill>
              </a:rPr>
              <a:t>graduated color</a:t>
            </a:r>
          </a:p>
        </p:txBody>
      </p:sp>
      <p:cxnSp>
        <p:nvCxnSpPr>
          <p:cNvPr id="10" name="Straight Arrow Connector 9">
            <a:extLst>
              <a:ext uri="{FF2B5EF4-FFF2-40B4-BE49-F238E27FC236}">
                <a16:creationId xmlns:a16="http://schemas.microsoft.com/office/drawing/2014/main" id="{A7DD21E6-6C2B-EB89-303B-C3D5C96909D8}"/>
              </a:ext>
            </a:extLst>
          </p:cNvPr>
          <p:cNvCxnSpPr>
            <a:cxnSpLocks/>
          </p:cNvCxnSpPr>
          <p:nvPr/>
        </p:nvCxnSpPr>
        <p:spPr>
          <a:xfrm>
            <a:off x="3200400" y="2009885"/>
            <a:ext cx="0" cy="3048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3E48F26-11BD-65B2-4D17-445BF9F5EDF8}"/>
              </a:ext>
            </a:extLst>
          </p:cNvPr>
          <p:cNvSpPr txBox="1"/>
          <p:nvPr/>
        </p:nvSpPr>
        <p:spPr>
          <a:xfrm>
            <a:off x="2438400" y="1665203"/>
            <a:ext cx="1569660" cy="369332"/>
          </a:xfrm>
          <a:prstGeom prst="rect">
            <a:avLst/>
          </a:prstGeom>
          <a:noFill/>
        </p:spPr>
        <p:txBody>
          <a:bodyPr wrap="none" rtlCol="0">
            <a:spAutoFit/>
          </a:bodyPr>
          <a:lstStyle/>
          <a:p>
            <a:r>
              <a:rPr lang="en-US" dirty="0">
                <a:solidFill>
                  <a:srgbClr val="7030A0"/>
                </a:solidFill>
              </a:rPr>
              <a:t>unique color</a:t>
            </a:r>
          </a:p>
        </p:txBody>
      </p:sp>
    </p:spTree>
    <p:extLst>
      <p:ext uri="{BB962C8B-B14F-4D97-AF65-F5344CB8AC3E}">
        <p14:creationId xmlns:p14="http://schemas.microsoft.com/office/powerpoint/2010/main" val="9597320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7F9B-C70A-0606-2D27-EC78A84B2FB6}"/>
              </a:ext>
            </a:extLst>
          </p:cNvPr>
          <p:cNvSpPr>
            <a:spLocks noGrp="1"/>
          </p:cNvSpPr>
          <p:nvPr>
            <p:ph type="title"/>
          </p:nvPr>
        </p:nvSpPr>
        <p:spPr/>
        <p:txBody>
          <a:bodyPr/>
          <a:lstStyle/>
          <a:p>
            <a:r>
              <a:rPr lang="en-US" dirty="0"/>
              <a:t>Symbology for Raster Layers</a:t>
            </a:r>
          </a:p>
        </p:txBody>
      </p:sp>
      <p:sp>
        <p:nvSpPr>
          <p:cNvPr id="5" name="Content Placeholder 2">
            <a:extLst>
              <a:ext uri="{FF2B5EF4-FFF2-40B4-BE49-F238E27FC236}">
                <a16:creationId xmlns:a16="http://schemas.microsoft.com/office/drawing/2014/main" id="{89702E0D-D99F-4A06-B830-6A870FC99E40}"/>
              </a:ext>
            </a:extLst>
          </p:cNvPr>
          <p:cNvSpPr txBox="1">
            <a:spLocks/>
          </p:cNvSpPr>
          <p:nvPr/>
        </p:nvSpPr>
        <p:spPr>
          <a:xfrm>
            <a:off x="2438400" y="1981200"/>
            <a:ext cx="6553200" cy="4114800"/>
          </a:xfrm>
          <a:prstGeom prst="rect">
            <a:avLst/>
          </a:prstGeom>
        </p:spPr>
        <p:txBody>
          <a:bodyPr vert="horz" lIns="91440" tIns="45720" rIns="91440" bIns="45720" rtlCol="0">
            <a:normAutofit fontScale="92500" lnSpcReduction="10000"/>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D9D9D9"/>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D9D9D9"/>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D9D9D9"/>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fontAlgn="auto">
              <a:spcAft>
                <a:spcPts val="0"/>
              </a:spcAft>
              <a:buAutoNum type="arabicPeriod"/>
            </a:pPr>
            <a:r>
              <a:rPr lang="en-US" b="0" dirty="0" err="1">
                <a:solidFill>
                  <a:schemeClr val="bg2"/>
                </a:solidFill>
              </a:rPr>
              <a:t>RasterClassifyColorizer</a:t>
            </a:r>
            <a:endParaRPr lang="en-US" b="0" dirty="0">
              <a:solidFill>
                <a:schemeClr val="bg2"/>
              </a:solidFill>
            </a:endParaRPr>
          </a:p>
          <a:p>
            <a:pPr fontAlgn="auto">
              <a:spcAft>
                <a:spcPts val="0"/>
              </a:spcAft>
            </a:pPr>
            <a:r>
              <a:rPr lang="en-US" b="0" dirty="0">
                <a:solidFill>
                  <a:schemeClr val="bg2"/>
                </a:solidFill>
              </a:rPr>
              <a:t>	</a:t>
            </a:r>
            <a:r>
              <a:rPr lang="en-US" b="0" dirty="0">
                <a:solidFill>
                  <a:srgbClr val="B2B062"/>
                </a:solidFill>
              </a:rPr>
              <a:t>group pixels in a specified number of classes</a:t>
            </a:r>
          </a:p>
          <a:p>
            <a:pPr fontAlgn="auto">
              <a:spcAft>
                <a:spcPts val="0"/>
              </a:spcAft>
            </a:pPr>
            <a:endParaRPr lang="en-US" b="0" dirty="0">
              <a:solidFill>
                <a:schemeClr val="bg2"/>
              </a:solidFill>
            </a:endParaRPr>
          </a:p>
          <a:p>
            <a:pPr fontAlgn="auto">
              <a:spcAft>
                <a:spcPts val="0"/>
              </a:spcAft>
            </a:pPr>
            <a:endParaRPr lang="en-US" b="0" dirty="0">
              <a:solidFill>
                <a:schemeClr val="bg2"/>
              </a:solidFill>
            </a:endParaRPr>
          </a:p>
          <a:p>
            <a:pPr fontAlgn="auto">
              <a:spcAft>
                <a:spcPts val="0"/>
              </a:spcAft>
            </a:pPr>
            <a:r>
              <a:rPr lang="en-US" b="0" dirty="0">
                <a:solidFill>
                  <a:schemeClr val="bg2"/>
                </a:solidFill>
              </a:rPr>
              <a:t>2.     </a:t>
            </a:r>
            <a:r>
              <a:rPr lang="en-US" b="0" dirty="0" err="1">
                <a:solidFill>
                  <a:schemeClr val="bg2"/>
                </a:solidFill>
              </a:rPr>
              <a:t>RasterUniqueValueColorizer</a:t>
            </a:r>
            <a:endParaRPr lang="en-US" b="0" dirty="0">
              <a:solidFill>
                <a:schemeClr val="bg2"/>
              </a:solidFill>
            </a:endParaRPr>
          </a:p>
          <a:p>
            <a:pPr fontAlgn="auto">
              <a:spcAft>
                <a:spcPts val="0"/>
              </a:spcAft>
            </a:pPr>
            <a:r>
              <a:rPr lang="en-US" b="0" dirty="0">
                <a:solidFill>
                  <a:schemeClr val="bg2"/>
                </a:solidFill>
              </a:rPr>
              <a:t>	</a:t>
            </a:r>
            <a:r>
              <a:rPr lang="en-US" b="0" dirty="0">
                <a:solidFill>
                  <a:srgbClr val="B2B062"/>
                </a:solidFill>
              </a:rPr>
              <a:t>randomly assigns a color to each value in a dataset</a:t>
            </a:r>
          </a:p>
          <a:p>
            <a:pPr fontAlgn="auto">
              <a:spcAft>
                <a:spcPts val="0"/>
              </a:spcAft>
            </a:pPr>
            <a:endParaRPr lang="en-US" b="0" dirty="0">
              <a:solidFill>
                <a:schemeClr val="bg2"/>
              </a:solidFill>
            </a:endParaRPr>
          </a:p>
          <a:p>
            <a:pPr fontAlgn="auto">
              <a:spcAft>
                <a:spcPts val="0"/>
              </a:spcAft>
            </a:pPr>
            <a:endParaRPr lang="en-US" b="0" dirty="0">
              <a:solidFill>
                <a:schemeClr val="bg2"/>
              </a:solidFill>
            </a:endParaRPr>
          </a:p>
          <a:p>
            <a:pPr fontAlgn="auto">
              <a:spcAft>
                <a:spcPts val="0"/>
              </a:spcAft>
            </a:pPr>
            <a:endParaRPr lang="en-US" b="0" dirty="0">
              <a:solidFill>
                <a:schemeClr val="bg2"/>
              </a:solidFill>
            </a:endParaRPr>
          </a:p>
          <a:p>
            <a:pPr fontAlgn="auto">
              <a:spcAft>
                <a:spcPts val="0"/>
              </a:spcAft>
            </a:pPr>
            <a:r>
              <a:rPr lang="en-US" b="0" dirty="0">
                <a:solidFill>
                  <a:schemeClr val="bg2"/>
                </a:solidFill>
              </a:rPr>
              <a:t>3.     </a:t>
            </a:r>
            <a:r>
              <a:rPr lang="en-US" b="0" dirty="0" err="1">
                <a:solidFill>
                  <a:schemeClr val="bg2"/>
                </a:solidFill>
              </a:rPr>
              <a:t>RasterStretchColorizer</a:t>
            </a:r>
            <a:endParaRPr lang="en-US" b="0" dirty="0">
              <a:solidFill>
                <a:schemeClr val="bg2"/>
              </a:solidFill>
            </a:endParaRPr>
          </a:p>
          <a:p>
            <a:pPr fontAlgn="auto">
              <a:spcAft>
                <a:spcPts val="0"/>
              </a:spcAft>
            </a:pPr>
            <a:r>
              <a:rPr lang="en-US" b="0" dirty="0">
                <a:solidFill>
                  <a:schemeClr val="bg2"/>
                </a:solidFill>
              </a:rPr>
              <a:t>	</a:t>
            </a:r>
            <a:r>
              <a:rPr lang="en-US" b="0" dirty="0">
                <a:solidFill>
                  <a:srgbClr val="B2B062"/>
                </a:solidFill>
              </a:rPr>
              <a:t>define the range of values to be displayed &amp; apply a         </a:t>
            </a:r>
            <a:br>
              <a:rPr lang="en-US" b="0" dirty="0">
                <a:solidFill>
                  <a:srgbClr val="B2B062"/>
                </a:solidFill>
              </a:rPr>
            </a:br>
            <a:r>
              <a:rPr lang="en-US" b="0" dirty="0">
                <a:solidFill>
                  <a:srgbClr val="B2B062"/>
                </a:solidFill>
              </a:rPr>
              <a:t>             continuous color ramp to those values</a:t>
            </a:r>
          </a:p>
          <a:p>
            <a:pPr fontAlgn="auto">
              <a:spcAft>
                <a:spcPts val="0"/>
              </a:spcAft>
            </a:pPr>
            <a:endParaRPr lang="en-US" b="0" dirty="0"/>
          </a:p>
        </p:txBody>
      </p:sp>
      <p:pic>
        <p:nvPicPr>
          <p:cNvPr id="1026" name="Picture 2" descr="Unique Values symbology">
            <a:extLst>
              <a:ext uri="{FF2B5EF4-FFF2-40B4-BE49-F238E27FC236}">
                <a16:creationId xmlns:a16="http://schemas.microsoft.com/office/drawing/2014/main" id="{C3B38733-211F-22B5-2AF1-628AA24AF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276821"/>
            <a:ext cx="1423376" cy="11887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retch symbology using a single band">
            <a:extLst>
              <a:ext uri="{FF2B5EF4-FFF2-40B4-BE49-F238E27FC236}">
                <a16:creationId xmlns:a16="http://schemas.microsoft.com/office/drawing/2014/main" id="{0B2B54F8-4B5E-CAAD-A16F-F3BAC04733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946917"/>
            <a:ext cx="1426464" cy="12313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lassify symbology">
            <a:extLst>
              <a:ext uri="{FF2B5EF4-FFF2-40B4-BE49-F238E27FC236}">
                <a16:creationId xmlns:a16="http://schemas.microsoft.com/office/drawing/2014/main" id="{B14BAFA3-2EC8-EB01-27F7-61B6F2E929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512" y="1371835"/>
            <a:ext cx="1426464" cy="142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616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2C727-19DF-8098-0D71-05BF6E855A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2C993B-D3B9-6DB5-9BE3-738DA88FE114}"/>
              </a:ext>
            </a:extLst>
          </p:cNvPr>
          <p:cNvSpPr>
            <a:spLocks noGrp="1"/>
          </p:cNvSpPr>
          <p:nvPr>
            <p:ph idx="1"/>
          </p:nvPr>
        </p:nvSpPr>
        <p:spPr/>
        <p:txBody>
          <a:bodyPr/>
          <a:lstStyle/>
          <a:p>
            <a:endParaRPr lang="en-US"/>
          </a:p>
        </p:txBody>
      </p:sp>
      <p:pic>
        <p:nvPicPr>
          <p:cNvPr id="2050" name="Picture 2" descr="Screenshot: Symbology pane - Format Line Symbol, showing various line types">
            <a:extLst>
              <a:ext uri="{FF2B5EF4-FFF2-40B4-BE49-F238E27FC236}">
                <a16:creationId xmlns:a16="http://schemas.microsoft.com/office/drawing/2014/main" id="{86FB11A8-452C-B237-339E-98AF8A98AA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6475" y="0"/>
            <a:ext cx="45910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471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2C983-C8BE-E2DE-0A69-9B0626AF4A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1C730A-5FDE-8EA3-4850-A3B3EB6B2F92}"/>
              </a:ext>
            </a:extLst>
          </p:cNvPr>
          <p:cNvSpPr>
            <a:spLocks noGrp="1"/>
          </p:cNvSpPr>
          <p:nvPr>
            <p:ph idx="1"/>
          </p:nvPr>
        </p:nvSpPr>
        <p:spPr/>
        <p:txBody>
          <a:bodyPr/>
          <a:lstStyle/>
          <a:p>
            <a:endParaRPr lang="en-US"/>
          </a:p>
        </p:txBody>
      </p:sp>
      <p:pic>
        <p:nvPicPr>
          <p:cNvPr id="1026" name="Picture 2" descr="Screenshot: Symbology pane: symbol properties, layers, and structures tabs highlighted">
            <a:extLst>
              <a:ext uri="{FF2B5EF4-FFF2-40B4-BE49-F238E27FC236}">
                <a16:creationId xmlns:a16="http://schemas.microsoft.com/office/drawing/2014/main" id="{B9357EC8-5C96-D1ED-EFD8-39D6B2823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0"/>
            <a:ext cx="9048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2623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5137E-C7AF-374B-3894-FF42D7E2D834}"/>
              </a:ext>
            </a:extLst>
          </p:cNvPr>
          <p:cNvSpPr>
            <a:spLocks noGrp="1"/>
          </p:cNvSpPr>
          <p:nvPr>
            <p:ph type="title"/>
          </p:nvPr>
        </p:nvSpPr>
        <p:spPr/>
        <p:txBody>
          <a:bodyPr/>
          <a:lstStyle/>
          <a:p>
            <a:r>
              <a:rPr lang="en-US" dirty="0"/>
              <a:t>Workflow for modifying symbology</a:t>
            </a:r>
          </a:p>
        </p:txBody>
      </p:sp>
      <p:sp>
        <p:nvSpPr>
          <p:cNvPr id="3" name="Content Placeholder 2">
            <a:extLst>
              <a:ext uri="{FF2B5EF4-FFF2-40B4-BE49-F238E27FC236}">
                <a16:creationId xmlns:a16="http://schemas.microsoft.com/office/drawing/2014/main" id="{166CCCC1-A2BC-FF27-29F7-38E43769674C}"/>
              </a:ext>
            </a:extLst>
          </p:cNvPr>
          <p:cNvSpPr>
            <a:spLocks noGrp="1"/>
          </p:cNvSpPr>
          <p:nvPr>
            <p:ph idx="1"/>
          </p:nvPr>
        </p:nvSpPr>
        <p:spPr>
          <a:xfrm>
            <a:off x="152400" y="1143000"/>
            <a:ext cx="8991600" cy="5410200"/>
          </a:xfrm>
        </p:spPr>
        <p:txBody>
          <a:bodyPr>
            <a:normAutofit/>
          </a:bodyPr>
          <a:lstStyle/>
          <a:p>
            <a:r>
              <a:rPr lang="en-US" sz="2000" dirty="0">
                <a:solidFill>
                  <a:srgbClr val="6A9955"/>
                </a:solidFill>
                <a:latin typeface="Consolas" panose="020B0609020204030204" pitchFamily="49" charset="0"/>
              </a:rPr>
              <a:t># Get the </a:t>
            </a:r>
            <a:r>
              <a:rPr lang="en-US" sz="2000" dirty="0" err="1">
                <a:solidFill>
                  <a:srgbClr val="6A9955"/>
                </a:solidFill>
                <a:latin typeface="Consolas" panose="020B0609020204030204" pitchFamily="49" charset="0"/>
              </a:rPr>
              <a:t>ArcGISProject</a:t>
            </a:r>
            <a:r>
              <a:rPr lang="en-US" sz="2000" dirty="0">
                <a:solidFill>
                  <a:srgbClr val="6A9955"/>
                </a:solidFill>
                <a:latin typeface="Consolas" panose="020B0609020204030204" pitchFamily="49" charset="0"/>
              </a:rPr>
              <a:t> object.</a:t>
            </a:r>
          </a:p>
          <a:p>
            <a:r>
              <a:rPr lang="en-US" sz="2000" dirty="0">
                <a:solidFill>
                  <a:srgbClr val="6A9955"/>
                </a:solidFill>
                <a:latin typeface="Consolas" panose="020B0609020204030204" pitchFamily="49" charset="0"/>
              </a:rPr>
              <a:t># Get the Map object.</a:t>
            </a:r>
          </a:p>
          <a:p>
            <a:r>
              <a:rPr lang="en-US" sz="2000" dirty="0">
                <a:solidFill>
                  <a:srgbClr val="6A9955"/>
                </a:solidFill>
                <a:latin typeface="Consolas" panose="020B0609020204030204" pitchFamily="49" charset="0"/>
              </a:rPr>
              <a:t># Get the Layer object.</a:t>
            </a:r>
          </a:p>
          <a:p>
            <a:endParaRPr lang="en-US" sz="2000" dirty="0">
              <a:solidFill>
                <a:srgbClr val="6A9955"/>
              </a:solidFill>
              <a:latin typeface="Consolas" panose="020B0609020204030204" pitchFamily="49" charset="0"/>
            </a:endParaRPr>
          </a:p>
          <a:p>
            <a:r>
              <a:rPr lang="en-US" sz="2000" dirty="0">
                <a:solidFill>
                  <a:srgbClr val="6A9955"/>
                </a:solidFill>
                <a:latin typeface="Consolas" panose="020B0609020204030204" pitchFamily="49" charset="0"/>
              </a:rPr>
              <a:t># </a:t>
            </a:r>
            <a:r>
              <a:rPr lang="en-US" sz="2000" b="1" dirty="0">
                <a:solidFill>
                  <a:srgbClr val="6A9955"/>
                </a:solidFill>
                <a:latin typeface="Consolas" panose="020B0609020204030204" pitchFamily="49" charset="0"/>
              </a:rPr>
              <a:t>Get </a:t>
            </a:r>
            <a:r>
              <a:rPr lang="en-US" sz="2000" dirty="0">
                <a:solidFill>
                  <a:srgbClr val="6A9955"/>
                </a:solidFill>
                <a:latin typeface="Consolas" panose="020B0609020204030204" pitchFamily="49" charset="0"/>
              </a:rPr>
              <a:t>the Layer’s Symbology object in a variable.</a:t>
            </a:r>
          </a:p>
          <a:p>
            <a:endParaRPr lang="en-US" sz="2000" dirty="0">
              <a:solidFill>
                <a:srgbClr val="6A9955"/>
              </a:solidFill>
              <a:latin typeface="Consolas" panose="020B0609020204030204" pitchFamily="49" charset="0"/>
            </a:endParaRPr>
          </a:p>
          <a:p>
            <a:r>
              <a:rPr lang="en-US" sz="2000" dirty="0">
                <a:solidFill>
                  <a:srgbClr val="6A9955"/>
                </a:solidFill>
                <a:latin typeface="Consolas" panose="020B0609020204030204" pitchFamily="49" charset="0"/>
              </a:rPr>
              <a:t># </a:t>
            </a:r>
            <a:r>
              <a:rPr lang="en-US" sz="2000" b="1" dirty="0">
                <a:solidFill>
                  <a:srgbClr val="6A9955"/>
                </a:solidFill>
                <a:latin typeface="Consolas" panose="020B0609020204030204" pitchFamily="49" charset="0"/>
              </a:rPr>
              <a:t>Modify</a:t>
            </a:r>
            <a:r>
              <a:rPr lang="en-US" sz="2000" dirty="0">
                <a:solidFill>
                  <a:srgbClr val="6A9955"/>
                </a:solidFill>
                <a:latin typeface="Consolas" panose="020B0609020204030204" pitchFamily="49" charset="0"/>
              </a:rPr>
              <a:t> the properties of the renderer of the copied Symbology object.</a:t>
            </a:r>
          </a:p>
          <a:p>
            <a:endParaRPr lang="en-US" sz="2000" dirty="0">
              <a:solidFill>
                <a:srgbClr val="6A9955"/>
              </a:solidFill>
              <a:latin typeface="Consolas" panose="020B0609020204030204" pitchFamily="49" charset="0"/>
            </a:endParaRPr>
          </a:p>
          <a:p>
            <a:r>
              <a:rPr lang="en-US" sz="2000" dirty="0">
                <a:solidFill>
                  <a:srgbClr val="6A9955"/>
                </a:solidFill>
                <a:latin typeface="Consolas" panose="020B0609020204030204" pitchFamily="49" charset="0"/>
              </a:rPr>
              <a:t># </a:t>
            </a:r>
            <a:r>
              <a:rPr lang="en-US" sz="2000" b="1" dirty="0">
                <a:solidFill>
                  <a:srgbClr val="6A9955"/>
                </a:solidFill>
                <a:latin typeface="Consolas" panose="020B0609020204030204" pitchFamily="49" charset="0"/>
              </a:rPr>
              <a:t>Set the layer’s Symbology property </a:t>
            </a:r>
            <a:r>
              <a:rPr lang="en-US" sz="2000" dirty="0">
                <a:solidFill>
                  <a:srgbClr val="6A9955"/>
                </a:solidFill>
                <a:latin typeface="Consolas" panose="020B0609020204030204" pitchFamily="49" charset="0"/>
              </a:rPr>
              <a:t>to the modified symbology.</a:t>
            </a:r>
          </a:p>
          <a:p>
            <a:endParaRPr lang="en-US" dirty="0"/>
          </a:p>
          <a:p>
            <a:r>
              <a:rPr lang="en-US" dirty="0"/>
              <a:t> </a:t>
            </a:r>
          </a:p>
        </p:txBody>
      </p:sp>
    </p:spTree>
    <p:extLst>
      <p:ext uri="{BB962C8B-B14F-4D97-AF65-F5344CB8AC3E}">
        <p14:creationId xmlns:p14="http://schemas.microsoft.com/office/powerpoint/2010/main" val="3961639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877A4-E433-5090-9CB2-C7C4250092F1}"/>
              </a:ext>
            </a:extLst>
          </p:cNvPr>
          <p:cNvSpPr>
            <a:spLocks noGrp="1"/>
          </p:cNvSpPr>
          <p:nvPr>
            <p:ph type="title"/>
          </p:nvPr>
        </p:nvSpPr>
        <p:spPr/>
        <p:txBody>
          <a:bodyPr/>
          <a:lstStyle/>
          <a:p>
            <a:r>
              <a:rPr lang="en-US" dirty="0"/>
              <a:t>Using a Gallery Style</a:t>
            </a:r>
          </a:p>
        </p:txBody>
      </p:sp>
      <p:sp>
        <p:nvSpPr>
          <p:cNvPr id="3" name="Content Placeholder 2">
            <a:extLst>
              <a:ext uri="{FF2B5EF4-FFF2-40B4-BE49-F238E27FC236}">
                <a16:creationId xmlns:a16="http://schemas.microsoft.com/office/drawing/2014/main" id="{42508551-D5E4-7514-BFC5-70215474927A}"/>
              </a:ext>
            </a:extLst>
          </p:cNvPr>
          <p:cNvSpPr>
            <a:spLocks noGrp="1"/>
          </p:cNvSpPr>
          <p:nvPr>
            <p:ph idx="1"/>
          </p:nvPr>
        </p:nvSpPr>
        <p:spPr/>
        <p:txBody>
          <a:bodyPr>
            <a:normAutofit fontScale="92500" lnSpcReduction="10000"/>
          </a:bodyPr>
          <a:lstStyle/>
          <a:p>
            <a:r>
              <a:rPr lang="en-US" b="0" dirty="0">
                <a:solidFill>
                  <a:srgbClr val="6A9955"/>
                </a:solidFill>
                <a:effectLst/>
                <a:latin typeface="Consolas" panose="020B0609020204030204" pitchFamily="49" charset="0"/>
              </a:rPr>
              <a:t># Get </a:t>
            </a:r>
            <a:r>
              <a:rPr lang="en-US" dirty="0" err="1">
                <a:solidFill>
                  <a:srgbClr val="6A9955"/>
                </a:solidFill>
                <a:latin typeface="Consolas" panose="020B0609020204030204" pitchFamily="49" charset="0"/>
              </a:rPr>
              <a:t>ArcGISProject</a:t>
            </a:r>
            <a:r>
              <a:rPr lang="en-US" dirty="0">
                <a:solidFill>
                  <a:srgbClr val="6A9955"/>
                </a:solidFill>
                <a:latin typeface="Consolas" panose="020B0609020204030204" pitchFamily="49" charset="0"/>
              </a:rPr>
              <a:t>, M</a:t>
            </a:r>
            <a:r>
              <a:rPr lang="en-US" b="0" dirty="0">
                <a:solidFill>
                  <a:srgbClr val="6A9955"/>
                </a:solidFill>
                <a:effectLst/>
                <a:latin typeface="Consolas" panose="020B0609020204030204" pitchFamily="49" charset="0"/>
              </a:rPr>
              <a:t>ap, and Layer objects.</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a:t>
            </a: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endParaRPr lang="en-US" b="0" dirty="0">
              <a:solidFill>
                <a:srgbClr val="6A9955"/>
              </a:solidFill>
              <a:effectLst/>
              <a:latin typeface="Consolas" panose="020B0609020204030204" pitchFamily="49" charset="0"/>
            </a:endParaRPr>
          </a:p>
          <a:p>
            <a:r>
              <a:rPr lang="en-US" b="0" dirty="0">
                <a:solidFill>
                  <a:srgbClr val="D4D4D4"/>
                </a:solidFill>
                <a:effectLst/>
                <a:latin typeface="Consolas" panose="020B0609020204030204" pitchFamily="49" charset="0"/>
              </a:rPr>
              <a:t>maps = </a:t>
            </a:r>
            <a:r>
              <a:rPr lang="en-US" b="0" dirty="0" err="1">
                <a:solidFill>
                  <a:srgbClr val="D4D4D4"/>
                </a:solidFill>
                <a:effectLst/>
                <a:latin typeface="Consolas" panose="020B0609020204030204" pitchFamily="49" charset="0"/>
              </a:rPr>
              <a:t>aprx.listMaps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myMap</a:t>
            </a:r>
            <a:r>
              <a:rPr lang="en-US" b="0" dirty="0">
                <a:solidFill>
                  <a:srgbClr val="D4D4D4"/>
                </a:solidFill>
                <a:effectLst/>
                <a:latin typeface="Consolas" panose="020B0609020204030204" pitchFamily="49" charset="0"/>
              </a:rPr>
              <a:t> = maps[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layers = </a:t>
            </a:r>
            <a:r>
              <a:rPr lang="en-US" b="0" dirty="0" err="1">
                <a:solidFill>
                  <a:srgbClr val="D4D4D4"/>
                </a:solidFill>
                <a:effectLst/>
                <a:latin typeface="Consolas" panose="020B0609020204030204" pitchFamily="49" charset="0"/>
              </a:rPr>
              <a:t>myMap.listLayers</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myLayer</a:t>
            </a:r>
            <a:r>
              <a:rPr lang="en-US" b="0" dirty="0">
                <a:solidFill>
                  <a:srgbClr val="D4D4D4"/>
                </a:solidFill>
                <a:effectLst/>
                <a:latin typeface="Consolas" panose="020B0609020204030204" pitchFamily="49" charset="0"/>
              </a:rPr>
              <a:t> = layers[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Symbology object of the Layer object.</a:t>
            </a:r>
            <a:endParaRPr lang="en-US" dirty="0"/>
          </a:p>
          <a:p>
            <a:r>
              <a:rPr lang="en-US" dirty="0" err="1">
                <a:solidFill>
                  <a:srgbClr val="D4D4D4"/>
                </a:solidFill>
                <a:latin typeface="Consolas" panose="020B0609020204030204" pitchFamily="49" charset="0"/>
              </a:rPr>
              <a:t>sym</a:t>
            </a:r>
            <a:r>
              <a:rPr lang="en-US" dirty="0">
                <a:solidFill>
                  <a:srgbClr val="D4D4D4"/>
                </a:solidFill>
                <a:latin typeface="Consolas" panose="020B0609020204030204" pitchFamily="49" charset="0"/>
              </a:rPr>
              <a:t> = </a:t>
            </a:r>
            <a:r>
              <a:rPr lang="en-US" dirty="0" err="1">
                <a:solidFill>
                  <a:srgbClr val="D4D4D4"/>
                </a:solidFill>
                <a:latin typeface="Consolas" panose="020B0609020204030204" pitchFamily="49" charset="0"/>
              </a:rPr>
              <a:t>myLayer.symbology</a:t>
            </a:r>
            <a:endParaRPr lang="en-US" dirty="0">
              <a:solidFill>
                <a:srgbClr val="D4D4D4"/>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Modify the Symbology object.</a:t>
            </a:r>
            <a:endParaRPr lang="en-US" dirty="0">
              <a:solidFill>
                <a:srgbClr val="D4D4D4"/>
              </a:solidFill>
              <a:latin typeface="Consolas" panose="020B0609020204030204" pitchFamily="49" charset="0"/>
            </a:endParaRPr>
          </a:p>
          <a:p>
            <a:r>
              <a:rPr lang="en-US" dirty="0" err="1">
                <a:solidFill>
                  <a:srgbClr val="D4D4D4"/>
                </a:solidFill>
                <a:latin typeface="Consolas" panose="020B0609020204030204" pitchFamily="49" charset="0"/>
              </a:rPr>
              <a:t>sym.renderer.symbol.applySymbolFromGallery</a:t>
            </a:r>
            <a:r>
              <a:rPr lang="en-US" dirty="0">
                <a:solidFill>
                  <a:srgbClr val="D4D4D4"/>
                </a:solidFill>
                <a:latin typeface="Consolas" panose="020B0609020204030204" pitchFamily="49" charset="0"/>
              </a:rPr>
              <a:t>("Park")</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Set the Layer object’s symbology.</a:t>
            </a:r>
            <a:endParaRPr lang="en-US" dirty="0">
              <a:solidFill>
                <a:srgbClr val="D4D4D4"/>
              </a:solidFill>
              <a:latin typeface="Consolas" panose="020B0609020204030204" pitchFamily="49" charset="0"/>
            </a:endParaRPr>
          </a:p>
          <a:p>
            <a:r>
              <a:rPr lang="en-US" dirty="0" err="1">
                <a:solidFill>
                  <a:srgbClr val="D4D4D4"/>
                </a:solidFill>
                <a:latin typeface="Consolas" panose="020B0609020204030204" pitchFamily="49" charset="0"/>
              </a:rPr>
              <a:t>myLayer.symbology</a:t>
            </a:r>
            <a:r>
              <a:rPr lang="en-US" dirty="0">
                <a:solidFill>
                  <a:srgbClr val="D4D4D4"/>
                </a:solidFill>
                <a:latin typeface="Consolas" panose="020B0609020204030204" pitchFamily="49" charset="0"/>
              </a:rPr>
              <a:t> = </a:t>
            </a:r>
            <a:r>
              <a:rPr lang="en-US" dirty="0" err="1">
                <a:solidFill>
                  <a:srgbClr val="D4D4D4"/>
                </a:solidFill>
                <a:latin typeface="Consolas" panose="020B0609020204030204" pitchFamily="49" charset="0"/>
              </a:rPr>
              <a:t>sym</a:t>
            </a:r>
            <a:endParaRPr lang="en-US" dirty="0">
              <a:solidFill>
                <a:srgbClr val="D4D4D4"/>
              </a:solidFill>
              <a:latin typeface="Consolas" panose="020B0609020204030204" pitchFamily="49" charset="0"/>
            </a:endParaRPr>
          </a:p>
        </p:txBody>
      </p:sp>
      <p:pic>
        <p:nvPicPr>
          <p:cNvPr id="5" name="Picture 4">
            <a:extLst>
              <a:ext uri="{FF2B5EF4-FFF2-40B4-BE49-F238E27FC236}">
                <a16:creationId xmlns:a16="http://schemas.microsoft.com/office/drawing/2014/main" id="{85333064-3334-0F21-FFBA-A62A6BC975C6}"/>
              </a:ext>
            </a:extLst>
          </p:cNvPr>
          <p:cNvPicPr>
            <a:picLocks noChangeAspect="1"/>
          </p:cNvPicPr>
          <p:nvPr/>
        </p:nvPicPr>
        <p:blipFill>
          <a:blip r:embed="rId2"/>
          <a:stretch>
            <a:fillRect/>
          </a:stretch>
        </p:blipFill>
        <p:spPr>
          <a:xfrm>
            <a:off x="6629400" y="381000"/>
            <a:ext cx="2473339" cy="3886200"/>
          </a:xfrm>
          <a:prstGeom prst="rect">
            <a:avLst/>
          </a:prstGeom>
        </p:spPr>
      </p:pic>
      <p:sp>
        <p:nvSpPr>
          <p:cNvPr id="4" name="Rectangle 3">
            <a:extLst>
              <a:ext uri="{FF2B5EF4-FFF2-40B4-BE49-F238E27FC236}">
                <a16:creationId xmlns:a16="http://schemas.microsoft.com/office/drawing/2014/main" id="{699750A8-B83D-E877-8133-AC0BBC49057C}"/>
              </a:ext>
            </a:extLst>
          </p:cNvPr>
          <p:cNvSpPr/>
          <p:nvPr/>
        </p:nvSpPr>
        <p:spPr>
          <a:xfrm>
            <a:off x="6858000" y="3352800"/>
            <a:ext cx="685800" cy="762000"/>
          </a:xfrm>
          <a:prstGeom prst="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E55629D6-DAE2-8D70-A44A-DA21AF468D05}"/>
              </a:ext>
            </a:extLst>
          </p:cNvPr>
          <p:cNvCxnSpPr/>
          <p:nvPr/>
        </p:nvCxnSpPr>
        <p:spPr>
          <a:xfrm flipV="1">
            <a:off x="6365861" y="4191000"/>
            <a:ext cx="644539" cy="6858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55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Specifying color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152400" y="914400"/>
            <a:ext cx="8991600" cy="5410200"/>
          </a:xfrm>
        </p:spPr>
        <p:txBody>
          <a:bodyPr>
            <a:normAutofit/>
          </a:bodyPr>
          <a:lstStyle/>
          <a:p>
            <a:endParaRPr lang="en-US" sz="2400" b="0" dirty="0">
              <a:solidFill>
                <a:srgbClr val="D4D4D4"/>
              </a:solidFill>
              <a:effectLst/>
              <a:latin typeface="Consolas" panose="020B0609020204030204" pitchFamily="49" charset="0"/>
            </a:endParaRPr>
          </a:p>
          <a:p>
            <a:endParaRPr lang="en-US" sz="2400" b="0" dirty="0">
              <a:solidFill>
                <a:srgbClr val="D4D4D4"/>
              </a:solidFill>
              <a:effectLst/>
              <a:latin typeface="Consolas" panose="020B0609020204030204" pitchFamily="49" charset="0"/>
            </a:endParaRPr>
          </a:p>
          <a:p>
            <a:pPr algn="ctr"/>
            <a:r>
              <a:rPr lang="en-US" sz="2400" b="0" dirty="0">
                <a:solidFill>
                  <a:srgbClr val="D4D4D4"/>
                </a:solidFill>
                <a:effectLst/>
                <a:latin typeface="Consolas" panose="020B0609020204030204" pitchFamily="49" charset="0"/>
              </a:rPr>
              <a:t>{</a:t>
            </a:r>
            <a:r>
              <a:rPr lang="en-US" sz="2400" b="0" dirty="0">
                <a:solidFill>
                  <a:srgbClr val="CE9178"/>
                </a:solidFill>
                <a:effectLst/>
                <a:latin typeface="Consolas" panose="020B0609020204030204" pitchFamily="49" charset="0"/>
              </a:rPr>
              <a:t>'RGB'</a:t>
            </a:r>
            <a:r>
              <a:rPr lang="en-US" sz="2400" b="0" dirty="0">
                <a:solidFill>
                  <a:srgbClr val="D4D4D4"/>
                </a:solidFill>
                <a:effectLst/>
                <a:latin typeface="Consolas" panose="020B0609020204030204" pitchFamily="49" charset="0"/>
              </a:rPr>
              <a:t> : [</a:t>
            </a:r>
            <a:r>
              <a:rPr lang="en-US" sz="2400" b="0" dirty="0">
                <a:solidFill>
                  <a:srgbClr val="B5CEA8"/>
                </a:solidFill>
                <a:effectLst/>
                <a:latin typeface="Consolas" panose="020B0609020204030204" pitchFamily="49" charset="0"/>
              </a:rPr>
              <a:t>255</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b="0" dirty="0">
                <a:solidFill>
                  <a:srgbClr val="B5CEA8"/>
                </a:solidFill>
                <a:effectLst/>
                <a:latin typeface="Consolas" panose="020B0609020204030204" pitchFamily="49" charset="0"/>
              </a:rPr>
              <a:t>100</a:t>
            </a:r>
            <a:r>
              <a:rPr lang="en-US" sz="2400" b="0" dirty="0">
                <a:solidFill>
                  <a:srgbClr val="D4D4D4"/>
                </a:solidFill>
                <a:effectLst/>
                <a:latin typeface="Consolas" panose="020B0609020204030204" pitchFamily="49" charset="0"/>
              </a:rPr>
              <a:t>]}</a:t>
            </a:r>
          </a:p>
          <a:p>
            <a:pPr algn="l"/>
            <a:endParaRPr lang="en-US" sz="1600" b="0" i="0" dirty="0">
              <a:effectLst/>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354144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Specifying color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152400" y="914400"/>
            <a:ext cx="8991600" cy="5410200"/>
          </a:xfrm>
        </p:spPr>
        <p:txBody>
          <a:bodyPr>
            <a:normAutofit/>
          </a:bodyPr>
          <a:lstStyle/>
          <a:p>
            <a:endParaRPr lang="en-US" sz="2400" b="0" dirty="0">
              <a:solidFill>
                <a:srgbClr val="D4D4D4"/>
              </a:solidFill>
              <a:effectLst/>
              <a:latin typeface="Consolas" panose="020B0609020204030204" pitchFamily="49" charset="0"/>
            </a:endParaRPr>
          </a:p>
          <a:p>
            <a:endParaRPr lang="en-US" sz="2400" b="0" dirty="0">
              <a:solidFill>
                <a:srgbClr val="D4D4D4"/>
              </a:solidFill>
              <a:effectLst/>
              <a:latin typeface="Consolas" panose="020B0609020204030204" pitchFamily="49" charset="0"/>
            </a:endParaRPr>
          </a:p>
          <a:p>
            <a:pPr algn="ctr"/>
            <a:r>
              <a:rPr lang="en-US" sz="2400" b="0" dirty="0">
                <a:solidFill>
                  <a:srgbClr val="D4D4D4"/>
                </a:solidFill>
                <a:effectLst/>
                <a:latin typeface="Consolas" panose="020B0609020204030204" pitchFamily="49" charset="0"/>
              </a:rPr>
              <a:t>{</a:t>
            </a:r>
            <a:r>
              <a:rPr lang="en-US" sz="2400" b="0" dirty="0">
                <a:solidFill>
                  <a:srgbClr val="CE9178"/>
                </a:solidFill>
                <a:effectLst/>
                <a:latin typeface="Consolas" panose="020B0609020204030204" pitchFamily="49" charset="0"/>
              </a:rPr>
              <a:t>'RGB'</a:t>
            </a:r>
            <a:r>
              <a:rPr lang="en-US" sz="2400" b="0" dirty="0">
                <a:solidFill>
                  <a:srgbClr val="D4D4D4"/>
                </a:solidFill>
                <a:effectLst/>
                <a:latin typeface="Consolas" panose="020B0609020204030204" pitchFamily="49" charset="0"/>
              </a:rPr>
              <a:t> : [</a:t>
            </a:r>
            <a:r>
              <a:rPr lang="en-US" sz="2400" b="0" dirty="0">
                <a:solidFill>
                  <a:srgbClr val="B5CEA8"/>
                </a:solidFill>
                <a:effectLst/>
                <a:latin typeface="Consolas" panose="020B0609020204030204" pitchFamily="49" charset="0"/>
              </a:rPr>
              <a:t>255</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b="0" dirty="0">
                <a:solidFill>
                  <a:srgbClr val="B5CEA8"/>
                </a:solidFill>
                <a:effectLst/>
                <a:latin typeface="Consolas" panose="020B0609020204030204" pitchFamily="49" charset="0"/>
              </a:rPr>
              <a:t>100</a:t>
            </a:r>
            <a:r>
              <a:rPr lang="en-US" sz="2400" b="0" dirty="0">
                <a:solidFill>
                  <a:srgbClr val="D4D4D4"/>
                </a:solidFill>
                <a:effectLst/>
                <a:latin typeface="Consolas" panose="020B0609020204030204" pitchFamily="49" charset="0"/>
              </a:rPr>
              <a:t>]}</a:t>
            </a:r>
          </a:p>
          <a:p>
            <a:pPr algn="l"/>
            <a:endParaRPr lang="en-US" sz="1600" b="0" i="0" dirty="0">
              <a:effectLst/>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p:txBody>
      </p:sp>
      <p:cxnSp>
        <p:nvCxnSpPr>
          <p:cNvPr id="4" name="Straight Arrow Connector 3">
            <a:extLst>
              <a:ext uri="{FF2B5EF4-FFF2-40B4-BE49-F238E27FC236}">
                <a16:creationId xmlns:a16="http://schemas.microsoft.com/office/drawing/2014/main" id="{A733A671-C6F9-AD9E-F4AE-48A91FBECB3B}"/>
              </a:ext>
            </a:extLst>
          </p:cNvPr>
          <p:cNvCxnSpPr>
            <a:cxnSpLocks/>
          </p:cNvCxnSpPr>
          <p:nvPr/>
        </p:nvCxnSpPr>
        <p:spPr>
          <a:xfrm>
            <a:off x="3130341" y="1219200"/>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EEEE3-675E-C00A-00BE-4878F16DB911}"/>
              </a:ext>
            </a:extLst>
          </p:cNvPr>
          <p:cNvSpPr txBox="1"/>
          <p:nvPr/>
        </p:nvSpPr>
        <p:spPr>
          <a:xfrm>
            <a:off x="2533804" y="849868"/>
            <a:ext cx="1428596" cy="369332"/>
          </a:xfrm>
          <a:prstGeom prst="rect">
            <a:avLst/>
          </a:prstGeom>
          <a:noFill/>
        </p:spPr>
        <p:txBody>
          <a:bodyPr wrap="none" rtlCol="0">
            <a:spAutoFit/>
          </a:bodyPr>
          <a:lstStyle/>
          <a:p>
            <a:r>
              <a:rPr lang="en-US" b="0" dirty="0">
                <a:solidFill>
                  <a:srgbClr val="FF0066"/>
                </a:solidFill>
              </a:rPr>
              <a:t>Color model</a:t>
            </a:r>
          </a:p>
        </p:txBody>
      </p:sp>
    </p:spTree>
    <p:extLst>
      <p:ext uri="{BB962C8B-B14F-4D97-AF65-F5344CB8AC3E}">
        <p14:creationId xmlns:p14="http://schemas.microsoft.com/office/powerpoint/2010/main" val="239651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Specifying color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152400" y="914400"/>
            <a:ext cx="8991600" cy="5410200"/>
          </a:xfrm>
        </p:spPr>
        <p:txBody>
          <a:bodyPr>
            <a:normAutofit/>
          </a:bodyPr>
          <a:lstStyle/>
          <a:p>
            <a:endParaRPr lang="en-US" sz="2400" b="0" dirty="0">
              <a:solidFill>
                <a:srgbClr val="D4D4D4"/>
              </a:solidFill>
              <a:effectLst/>
              <a:latin typeface="Consolas" panose="020B0609020204030204" pitchFamily="49" charset="0"/>
            </a:endParaRPr>
          </a:p>
          <a:p>
            <a:endParaRPr lang="en-US" sz="2400" b="0" dirty="0">
              <a:solidFill>
                <a:srgbClr val="D4D4D4"/>
              </a:solidFill>
              <a:effectLst/>
              <a:latin typeface="Consolas" panose="020B0609020204030204" pitchFamily="49" charset="0"/>
            </a:endParaRPr>
          </a:p>
          <a:p>
            <a:pPr algn="ctr"/>
            <a:r>
              <a:rPr lang="en-US" sz="2400" b="0" dirty="0">
                <a:solidFill>
                  <a:srgbClr val="D4D4D4"/>
                </a:solidFill>
                <a:effectLst/>
                <a:latin typeface="Consolas" panose="020B0609020204030204" pitchFamily="49" charset="0"/>
              </a:rPr>
              <a:t>{</a:t>
            </a:r>
            <a:r>
              <a:rPr lang="en-US" sz="2400" b="0" dirty="0">
                <a:solidFill>
                  <a:srgbClr val="CE9178"/>
                </a:solidFill>
                <a:effectLst/>
                <a:latin typeface="Consolas" panose="020B0609020204030204" pitchFamily="49" charset="0"/>
              </a:rPr>
              <a:t>'RGB'</a:t>
            </a:r>
            <a:r>
              <a:rPr lang="en-US" sz="2400" b="0" dirty="0">
                <a:solidFill>
                  <a:srgbClr val="D4D4D4"/>
                </a:solidFill>
                <a:effectLst/>
                <a:latin typeface="Consolas" panose="020B0609020204030204" pitchFamily="49" charset="0"/>
              </a:rPr>
              <a:t> : [</a:t>
            </a:r>
            <a:r>
              <a:rPr lang="en-US" sz="2400" b="0" dirty="0">
                <a:solidFill>
                  <a:srgbClr val="B5CEA8"/>
                </a:solidFill>
                <a:effectLst/>
                <a:latin typeface="Consolas" panose="020B0609020204030204" pitchFamily="49" charset="0"/>
              </a:rPr>
              <a:t>255</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b="0" dirty="0">
                <a:solidFill>
                  <a:srgbClr val="B5CEA8"/>
                </a:solidFill>
                <a:effectLst/>
                <a:latin typeface="Consolas" panose="020B0609020204030204" pitchFamily="49" charset="0"/>
              </a:rPr>
              <a:t>100</a:t>
            </a:r>
            <a:r>
              <a:rPr lang="en-US" sz="2400" b="0" dirty="0">
                <a:solidFill>
                  <a:srgbClr val="D4D4D4"/>
                </a:solidFill>
                <a:effectLst/>
                <a:latin typeface="Consolas" panose="020B0609020204030204" pitchFamily="49" charset="0"/>
              </a:rPr>
              <a:t>]}</a:t>
            </a:r>
          </a:p>
          <a:p>
            <a:pPr algn="l"/>
            <a:endParaRPr lang="en-US" sz="1600" b="0" i="0" dirty="0">
              <a:effectLst/>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p:txBody>
      </p:sp>
      <p:cxnSp>
        <p:nvCxnSpPr>
          <p:cNvPr id="4" name="Straight Arrow Connector 3">
            <a:extLst>
              <a:ext uri="{FF2B5EF4-FFF2-40B4-BE49-F238E27FC236}">
                <a16:creationId xmlns:a16="http://schemas.microsoft.com/office/drawing/2014/main" id="{A733A671-C6F9-AD9E-F4AE-48A91FBECB3B}"/>
              </a:ext>
            </a:extLst>
          </p:cNvPr>
          <p:cNvCxnSpPr>
            <a:cxnSpLocks/>
          </p:cNvCxnSpPr>
          <p:nvPr/>
        </p:nvCxnSpPr>
        <p:spPr>
          <a:xfrm>
            <a:off x="3130341" y="1219200"/>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EEEE3-675E-C00A-00BE-4878F16DB911}"/>
              </a:ext>
            </a:extLst>
          </p:cNvPr>
          <p:cNvSpPr txBox="1"/>
          <p:nvPr/>
        </p:nvSpPr>
        <p:spPr>
          <a:xfrm>
            <a:off x="2533804" y="849868"/>
            <a:ext cx="1428596" cy="369332"/>
          </a:xfrm>
          <a:prstGeom prst="rect">
            <a:avLst/>
          </a:prstGeom>
          <a:noFill/>
        </p:spPr>
        <p:txBody>
          <a:bodyPr wrap="none" rtlCol="0">
            <a:spAutoFit/>
          </a:bodyPr>
          <a:lstStyle/>
          <a:p>
            <a:r>
              <a:rPr lang="en-US" b="0" dirty="0">
                <a:solidFill>
                  <a:srgbClr val="FF0066"/>
                </a:solidFill>
              </a:rPr>
              <a:t>Color model</a:t>
            </a:r>
          </a:p>
        </p:txBody>
      </p:sp>
      <p:sp>
        <p:nvSpPr>
          <p:cNvPr id="8" name="TextBox 7">
            <a:extLst>
              <a:ext uri="{FF2B5EF4-FFF2-40B4-BE49-F238E27FC236}">
                <a16:creationId xmlns:a16="http://schemas.microsoft.com/office/drawing/2014/main" id="{EB1562C0-05AD-AC1A-2CBF-5CE957717CDF}"/>
              </a:ext>
            </a:extLst>
          </p:cNvPr>
          <p:cNvSpPr txBox="1"/>
          <p:nvPr/>
        </p:nvSpPr>
        <p:spPr>
          <a:xfrm>
            <a:off x="4438804" y="849868"/>
            <a:ext cx="1467068" cy="369332"/>
          </a:xfrm>
          <a:prstGeom prst="rect">
            <a:avLst/>
          </a:prstGeom>
          <a:noFill/>
        </p:spPr>
        <p:txBody>
          <a:bodyPr wrap="none" rtlCol="0">
            <a:spAutoFit/>
          </a:bodyPr>
          <a:lstStyle/>
          <a:p>
            <a:r>
              <a:rPr lang="en-US" b="0" dirty="0">
                <a:solidFill>
                  <a:srgbClr val="FF0066"/>
                </a:solidFill>
              </a:rPr>
              <a:t>Color values</a:t>
            </a:r>
          </a:p>
        </p:txBody>
      </p:sp>
      <p:cxnSp>
        <p:nvCxnSpPr>
          <p:cNvPr id="9" name="Straight Arrow Connector 8">
            <a:extLst>
              <a:ext uri="{FF2B5EF4-FFF2-40B4-BE49-F238E27FC236}">
                <a16:creationId xmlns:a16="http://schemas.microsoft.com/office/drawing/2014/main" id="{6AB324D1-46FC-760E-EBF7-EB0A0C4F6EED}"/>
              </a:ext>
            </a:extLst>
          </p:cNvPr>
          <p:cNvCxnSpPr>
            <a:cxnSpLocks/>
          </p:cNvCxnSpPr>
          <p:nvPr/>
        </p:nvCxnSpPr>
        <p:spPr>
          <a:xfrm>
            <a:off x="5153102" y="1199606"/>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641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Specifying color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152400" y="914400"/>
            <a:ext cx="8991600" cy="5410200"/>
          </a:xfrm>
        </p:spPr>
        <p:txBody>
          <a:bodyPr>
            <a:normAutofit/>
          </a:bodyPr>
          <a:lstStyle/>
          <a:p>
            <a:endParaRPr lang="en-US" sz="2400" b="0" dirty="0">
              <a:solidFill>
                <a:srgbClr val="D4D4D4"/>
              </a:solidFill>
              <a:effectLst/>
              <a:latin typeface="Consolas" panose="020B0609020204030204" pitchFamily="49" charset="0"/>
            </a:endParaRPr>
          </a:p>
          <a:p>
            <a:endParaRPr lang="en-US" sz="2400" b="0" dirty="0">
              <a:solidFill>
                <a:srgbClr val="D4D4D4"/>
              </a:solidFill>
              <a:effectLst/>
              <a:latin typeface="Consolas" panose="020B0609020204030204" pitchFamily="49" charset="0"/>
            </a:endParaRPr>
          </a:p>
          <a:p>
            <a:pPr algn="ctr"/>
            <a:r>
              <a:rPr lang="en-US" sz="2400" b="0" dirty="0">
                <a:solidFill>
                  <a:srgbClr val="D4D4D4"/>
                </a:solidFill>
                <a:effectLst/>
                <a:latin typeface="Consolas" panose="020B0609020204030204" pitchFamily="49" charset="0"/>
              </a:rPr>
              <a:t>{</a:t>
            </a:r>
            <a:r>
              <a:rPr lang="en-US" sz="2400" b="0" dirty="0">
                <a:solidFill>
                  <a:srgbClr val="CE9178"/>
                </a:solidFill>
                <a:effectLst/>
                <a:latin typeface="Consolas" panose="020B0609020204030204" pitchFamily="49" charset="0"/>
              </a:rPr>
              <a:t>'RGB'</a:t>
            </a:r>
            <a:r>
              <a:rPr lang="en-US" sz="2400" b="0" dirty="0">
                <a:solidFill>
                  <a:srgbClr val="D4D4D4"/>
                </a:solidFill>
                <a:effectLst/>
                <a:latin typeface="Consolas" panose="020B0609020204030204" pitchFamily="49" charset="0"/>
              </a:rPr>
              <a:t> : [</a:t>
            </a:r>
            <a:r>
              <a:rPr lang="en-US" sz="2400" b="0" dirty="0">
                <a:solidFill>
                  <a:srgbClr val="B5CEA8"/>
                </a:solidFill>
                <a:effectLst/>
                <a:latin typeface="Consolas" panose="020B0609020204030204" pitchFamily="49" charset="0"/>
              </a:rPr>
              <a:t>255</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b="0" dirty="0">
                <a:solidFill>
                  <a:srgbClr val="B5CEA8"/>
                </a:solidFill>
                <a:effectLst/>
                <a:latin typeface="Consolas" panose="020B0609020204030204" pitchFamily="49" charset="0"/>
              </a:rPr>
              <a:t>100</a:t>
            </a:r>
            <a:r>
              <a:rPr lang="en-US" sz="2400" b="0" dirty="0">
                <a:solidFill>
                  <a:srgbClr val="D4D4D4"/>
                </a:solidFill>
                <a:effectLst/>
                <a:latin typeface="Consolas" panose="020B0609020204030204" pitchFamily="49" charset="0"/>
              </a:rPr>
              <a:t>]}</a:t>
            </a:r>
          </a:p>
          <a:p>
            <a:pPr algn="l"/>
            <a:endParaRPr lang="en-US" sz="1600" b="0" i="0" dirty="0">
              <a:effectLst/>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p:txBody>
      </p:sp>
      <p:cxnSp>
        <p:nvCxnSpPr>
          <p:cNvPr id="4" name="Straight Arrow Connector 3">
            <a:extLst>
              <a:ext uri="{FF2B5EF4-FFF2-40B4-BE49-F238E27FC236}">
                <a16:creationId xmlns:a16="http://schemas.microsoft.com/office/drawing/2014/main" id="{A733A671-C6F9-AD9E-F4AE-48A91FBECB3B}"/>
              </a:ext>
            </a:extLst>
          </p:cNvPr>
          <p:cNvCxnSpPr>
            <a:cxnSpLocks/>
          </p:cNvCxnSpPr>
          <p:nvPr/>
        </p:nvCxnSpPr>
        <p:spPr>
          <a:xfrm>
            <a:off x="3130341" y="1219200"/>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EEEE3-675E-C00A-00BE-4878F16DB911}"/>
              </a:ext>
            </a:extLst>
          </p:cNvPr>
          <p:cNvSpPr txBox="1"/>
          <p:nvPr/>
        </p:nvSpPr>
        <p:spPr>
          <a:xfrm>
            <a:off x="2533804" y="849868"/>
            <a:ext cx="1428596" cy="369332"/>
          </a:xfrm>
          <a:prstGeom prst="rect">
            <a:avLst/>
          </a:prstGeom>
          <a:noFill/>
        </p:spPr>
        <p:txBody>
          <a:bodyPr wrap="none" rtlCol="0">
            <a:spAutoFit/>
          </a:bodyPr>
          <a:lstStyle/>
          <a:p>
            <a:r>
              <a:rPr lang="en-US" b="0" dirty="0">
                <a:solidFill>
                  <a:srgbClr val="FF0066"/>
                </a:solidFill>
              </a:rPr>
              <a:t>Color model</a:t>
            </a:r>
          </a:p>
        </p:txBody>
      </p:sp>
      <p:sp>
        <p:nvSpPr>
          <p:cNvPr id="8" name="TextBox 7">
            <a:extLst>
              <a:ext uri="{FF2B5EF4-FFF2-40B4-BE49-F238E27FC236}">
                <a16:creationId xmlns:a16="http://schemas.microsoft.com/office/drawing/2014/main" id="{EB1562C0-05AD-AC1A-2CBF-5CE957717CDF}"/>
              </a:ext>
            </a:extLst>
          </p:cNvPr>
          <p:cNvSpPr txBox="1"/>
          <p:nvPr/>
        </p:nvSpPr>
        <p:spPr>
          <a:xfrm>
            <a:off x="4438804" y="849868"/>
            <a:ext cx="1467068" cy="369332"/>
          </a:xfrm>
          <a:prstGeom prst="rect">
            <a:avLst/>
          </a:prstGeom>
          <a:noFill/>
        </p:spPr>
        <p:txBody>
          <a:bodyPr wrap="none" rtlCol="0">
            <a:spAutoFit/>
          </a:bodyPr>
          <a:lstStyle/>
          <a:p>
            <a:r>
              <a:rPr lang="en-US" b="0" dirty="0">
                <a:solidFill>
                  <a:srgbClr val="FF0066"/>
                </a:solidFill>
              </a:rPr>
              <a:t>Color values</a:t>
            </a:r>
          </a:p>
        </p:txBody>
      </p:sp>
      <p:cxnSp>
        <p:nvCxnSpPr>
          <p:cNvPr id="9" name="Straight Arrow Connector 8">
            <a:extLst>
              <a:ext uri="{FF2B5EF4-FFF2-40B4-BE49-F238E27FC236}">
                <a16:creationId xmlns:a16="http://schemas.microsoft.com/office/drawing/2014/main" id="{6AB324D1-46FC-760E-EBF7-EB0A0C4F6EED}"/>
              </a:ext>
            </a:extLst>
          </p:cNvPr>
          <p:cNvCxnSpPr>
            <a:cxnSpLocks/>
          </p:cNvCxnSpPr>
          <p:nvPr/>
        </p:nvCxnSpPr>
        <p:spPr>
          <a:xfrm>
            <a:off x="5153102" y="1199606"/>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C085E19-4C66-C0DF-D1DC-42E143C5349C}"/>
              </a:ext>
            </a:extLst>
          </p:cNvPr>
          <p:cNvCxnSpPr>
            <a:cxnSpLocks/>
          </p:cNvCxnSpPr>
          <p:nvPr/>
        </p:nvCxnSpPr>
        <p:spPr>
          <a:xfrm flipV="1">
            <a:off x="4438804" y="2238103"/>
            <a:ext cx="0" cy="400594"/>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5877AA6-3380-7F83-7376-49F8B4DE9E84}"/>
              </a:ext>
            </a:extLst>
          </p:cNvPr>
          <p:cNvSpPr txBox="1"/>
          <p:nvPr/>
        </p:nvSpPr>
        <p:spPr>
          <a:xfrm>
            <a:off x="4038600" y="2574165"/>
            <a:ext cx="3350597" cy="369332"/>
          </a:xfrm>
          <a:prstGeom prst="rect">
            <a:avLst/>
          </a:prstGeom>
          <a:noFill/>
        </p:spPr>
        <p:txBody>
          <a:bodyPr wrap="none" rtlCol="0">
            <a:spAutoFit/>
          </a:bodyPr>
          <a:lstStyle/>
          <a:p>
            <a:r>
              <a:rPr lang="en-US" sz="1800" b="0" i="0" dirty="0">
                <a:solidFill>
                  <a:srgbClr val="FF0066"/>
                </a:solidFill>
                <a:effectLst/>
                <a:latin typeface="Consolas" panose="020B0609020204030204" pitchFamily="49" charset="0"/>
              </a:rPr>
              <a:t>[Red, Green, Blue, Alpha]</a:t>
            </a:r>
            <a:endParaRPr lang="en-US" dirty="0">
              <a:solidFill>
                <a:srgbClr val="FF0066"/>
              </a:solidFill>
            </a:endParaRPr>
          </a:p>
        </p:txBody>
      </p:sp>
      <p:sp>
        <p:nvSpPr>
          <p:cNvPr id="5" name="TextBox 4">
            <a:extLst>
              <a:ext uri="{FF2B5EF4-FFF2-40B4-BE49-F238E27FC236}">
                <a16:creationId xmlns:a16="http://schemas.microsoft.com/office/drawing/2014/main" id="{E2C16E1F-ACCF-D91E-0897-B1BE16C3378D}"/>
              </a:ext>
            </a:extLst>
          </p:cNvPr>
          <p:cNvSpPr txBox="1"/>
          <p:nvPr/>
        </p:nvSpPr>
        <p:spPr>
          <a:xfrm>
            <a:off x="617472" y="4967022"/>
            <a:ext cx="5025735" cy="1200329"/>
          </a:xfrm>
          <a:prstGeom prst="rect">
            <a:avLst/>
          </a:prstGeom>
          <a:noFill/>
        </p:spPr>
        <p:txBody>
          <a:bodyPr wrap="none" rtlCol="0">
            <a:spAutoFit/>
          </a:bodyPr>
          <a:lstStyle/>
          <a:p>
            <a:r>
              <a:rPr lang="en-US" b="0" dirty="0">
                <a:solidFill>
                  <a:srgbClr val="D9D9D9"/>
                </a:solidFill>
              </a:rPr>
              <a:t>Alpha is opacity </a:t>
            </a:r>
          </a:p>
          <a:p>
            <a:r>
              <a:rPr lang="en-US" b="0" dirty="0">
                <a:solidFill>
                  <a:srgbClr val="D9D9D9"/>
                </a:solidFill>
              </a:rPr>
              <a:t>	alpha = 0 means fully transparent</a:t>
            </a:r>
          </a:p>
          <a:p>
            <a:r>
              <a:rPr lang="en-US" b="0" dirty="0">
                <a:solidFill>
                  <a:srgbClr val="D9D9D9"/>
                </a:solidFill>
              </a:rPr>
              <a:t>              alpha = 70 means 30% transparent </a:t>
            </a:r>
          </a:p>
          <a:p>
            <a:r>
              <a:rPr lang="en-US" b="0" dirty="0">
                <a:solidFill>
                  <a:srgbClr val="D9D9D9"/>
                </a:solidFill>
              </a:rPr>
              <a:t>              alpha = 100 means not all transparent </a:t>
            </a:r>
          </a:p>
        </p:txBody>
      </p:sp>
      <p:sp>
        <p:nvSpPr>
          <p:cNvPr id="6" name="TextBox 5">
            <a:extLst>
              <a:ext uri="{FF2B5EF4-FFF2-40B4-BE49-F238E27FC236}">
                <a16:creationId xmlns:a16="http://schemas.microsoft.com/office/drawing/2014/main" id="{D083D4AD-3ED4-821D-F511-5D71A4D0E19B}"/>
              </a:ext>
            </a:extLst>
          </p:cNvPr>
          <p:cNvSpPr txBox="1"/>
          <p:nvPr/>
        </p:nvSpPr>
        <p:spPr>
          <a:xfrm>
            <a:off x="662355" y="3444387"/>
            <a:ext cx="4935967" cy="1200329"/>
          </a:xfrm>
          <a:prstGeom prst="rect">
            <a:avLst/>
          </a:prstGeom>
          <a:noFill/>
        </p:spPr>
        <p:txBody>
          <a:bodyPr wrap="none" rtlCol="0">
            <a:spAutoFit/>
          </a:bodyPr>
          <a:lstStyle/>
          <a:p>
            <a:r>
              <a:rPr lang="en-US" b="0" dirty="0">
                <a:solidFill>
                  <a:srgbClr val="D9D9D9"/>
                </a:solidFill>
              </a:rPr>
              <a:t>Red, Green, and Blue have range 0 to 255 </a:t>
            </a:r>
          </a:p>
          <a:p>
            <a:r>
              <a:rPr lang="en-US" b="0" dirty="0">
                <a:solidFill>
                  <a:srgbClr val="D9D9D9"/>
                </a:solidFill>
              </a:rPr>
              <a:t>             red = 255 means very red</a:t>
            </a:r>
          </a:p>
          <a:p>
            <a:r>
              <a:rPr lang="en-US" b="0" dirty="0">
                <a:solidFill>
                  <a:srgbClr val="D9D9D9"/>
                </a:solidFill>
              </a:rPr>
              <a:t>             green = 130 means moderately green </a:t>
            </a:r>
          </a:p>
          <a:p>
            <a:r>
              <a:rPr lang="en-US" b="0" dirty="0">
                <a:solidFill>
                  <a:srgbClr val="D9D9D9"/>
                </a:solidFill>
              </a:rPr>
              <a:t>             blue = 0 means no blue    </a:t>
            </a:r>
          </a:p>
        </p:txBody>
      </p:sp>
      <p:pic>
        <p:nvPicPr>
          <p:cNvPr id="11" name="Picture 2" descr="RGB color space RGB color model Light, light, angle, rectangle, color png |  PNGWing">
            <a:extLst>
              <a:ext uri="{FF2B5EF4-FFF2-40B4-BE49-F238E27FC236}">
                <a16:creationId xmlns:a16="http://schemas.microsoft.com/office/drawing/2014/main" id="{2F897812-B474-EF95-3293-F557A4A434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0" y="-5507"/>
            <a:ext cx="2857500" cy="1484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21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Specifying color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152400" y="914400"/>
            <a:ext cx="8991600" cy="5410200"/>
          </a:xfrm>
        </p:spPr>
        <p:txBody>
          <a:bodyPr>
            <a:normAutofit/>
          </a:bodyPr>
          <a:lstStyle/>
          <a:p>
            <a:endParaRPr lang="en-US" sz="2400" b="0" dirty="0">
              <a:solidFill>
                <a:srgbClr val="D4D4D4"/>
              </a:solidFill>
              <a:effectLst/>
              <a:latin typeface="Consolas" panose="020B0609020204030204" pitchFamily="49" charset="0"/>
            </a:endParaRPr>
          </a:p>
          <a:p>
            <a:endParaRPr lang="en-US" sz="2400" b="0" dirty="0">
              <a:solidFill>
                <a:srgbClr val="D4D4D4"/>
              </a:solidFill>
              <a:effectLst/>
              <a:latin typeface="Consolas" panose="020B0609020204030204" pitchFamily="49" charset="0"/>
            </a:endParaRPr>
          </a:p>
          <a:p>
            <a:pPr algn="ctr"/>
            <a:r>
              <a:rPr lang="en-US" sz="2400" b="0" dirty="0">
                <a:solidFill>
                  <a:srgbClr val="D4D4D4"/>
                </a:solidFill>
                <a:effectLst/>
                <a:latin typeface="Consolas" panose="020B0609020204030204" pitchFamily="49" charset="0"/>
              </a:rPr>
              <a:t>{</a:t>
            </a:r>
            <a:r>
              <a:rPr lang="en-US" sz="2400" b="0" dirty="0">
                <a:solidFill>
                  <a:srgbClr val="CE9178"/>
                </a:solidFill>
                <a:effectLst/>
                <a:latin typeface="Consolas" panose="020B0609020204030204" pitchFamily="49" charset="0"/>
              </a:rPr>
              <a:t>'RGB'</a:t>
            </a:r>
            <a:r>
              <a:rPr lang="en-US" sz="2400" b="0" dirty="0">
                <a:solidFill>
                  <a:srgbClr val="D4D4D4"/>
                </a:solidFill>
                <a:effectLst/>
                <a:latin typeface="Consolas" panose="020B0609020204030204" pitchFamily="49" charset="0"/>
              </a:rPr>
              <a:t> : [</a:t>
            </a:r>
            <a:r>
              <a:rPr lang="en-US" sz="2400" b="0" dirty="0">
                <a:solidFill>
                  <a:srgbClr val="B5CEA8"/>
                </a:solidFill>
                <a:effectLst/>
                <a:latin typeface="Consolas" panose="020B0609020204030204" pitchFamily="49" charset="0"/>
              </a:rPr>
              <a:t>255</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b="0" dirty="0">
                <a:solidFill>
                  <a:srgbClr val="B5CEA8"/>
                </a:solidFill>
                <a:effectLst/>
                <a:latin typeface="Consolas" panose="020B0609020204030204" pitchFamily="49" charset="0"/>
              </a:rPr>
              <a:t>100</a:t>
            </a:r>
            <a:r>
              <a:rPr lang="en-US" sz="2400" b="0" dirty="0">
                <a:solidFill>
                  <a:srgbClr val="D4D4D4"/>
                </a:solidFill>
                <a:effectLst/>
                <a:latin typeface="Consolas" panose="020B0609020204030204" pitchFamily="49" charset="0"/>
              </a:rPr>
              <a:t>]}</a:t>
            </a:r>
          </a:p>
          <a:p>
            <a:pPr algn="l"/>
            <a:endParaRPr lang="en-US" sz="1600" b="0" i="0" dirty="0">
              <a:effectLst/>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pPr algn="l"/>
            <a:r>
              <a:rPr lang="en-US" sz="1600" b="0" i="0" dirty="0">
                <a:effectLst/>
                <a:latin typeface="Consolas" panose="020B0609020204030204" pitchFamily="49" charset="0"/>
              </a:rPr>
              <a:t>{'CMYK' : [Cyan, Magenta, Yellow, Black, Alpha]}</a:t>
            </a:r>
            <a:r>
              <a:rPr lang="en-US" sz="1600" b="0" i="0" dirty="0">
                <a:effectLst/>
                <a:latin typeface="Avenir Next W01"/>
              </a:rPr>
              <a:t>—Read/Write</a:t>
            </a:r>
          </a:p>
          <a:p>
            <a:pPr algn="l"/>
            <a:r>
              <a:rPr lang="en-US" sz="1600" b="0" i="0" dirty="0">
                <a:effectLst/>
                <a:latin typeface="Consolas" panose="020B0609020204030204" pitchFamily="49" charset="0"/>
              </a:rPr>
              <a:t>{'HSL' : [Hue, Saturation, Lightness, Alpha]}</a:t>
            </a:r>
            <a:r>
              <a:rPr lang="en-US" sz="1600" b="0" i="0" dirty="0">
                <a:effectLst/>
                <a:latin typeface="Avenir Next W01"/>
              </a:rPr>
              <a:t>—Read/Write</a:t>
            </a:r>
          </a:p>
          <a:p>
            <a:pPr algn="l"/>
            <a:r>
              <a:rPr lang="en-US" sz="1600" b="0" i="0" dirty="0">
                <a:effectLst/>
                <a:latin typeface="Consolas" panose="020B0609020204030204" pitchFamily="49" charset="0"/>
              </a:rPr>
              <a:t>{'HSV' : [Hue, Saturation, Value, Alpha]}</a:t>
            </a:r>
            <a:r>
              <a:rPr lang="en-US" sz="1600" b="0" i="0" dirty="0">
                <a:effectLst/>
                <a:latin typeface="Avenir Next W01"/>
              </a:rPr>
              <a:t>—Read/Write</a:t>
            </a:r>
          </a:p>
          <a:p>
            <a:pPr algn="l"/>
            <a:r>
              <a:rPr lang="en-US" sz="1600" b="0" i="0" dirty="0">
                <a:effectLst/>
                <a:latin typeface="Consolas" panose="020B0609020204030204" pitchFamily="49" charset="0"/>
              </a:rPr>
              <a:t>{'RGB' : [Red, Green, Blue, Alpha]}</a:t>
            </a:r>
            <a:r>
              <a:rPr lang="en-US" sz="1600" b="0" i="0" dirty="0">
                <a:effectLst/>
                <a:latin typeface="Avenir Next W01"/>
              </a:rPr>
              <a:t>—Read/Write</a:t>
            </a:r>
          </a:p>
          <a:p>
            <a:pPr algn="l"/>
            <a:r>
              <a:rPr lang="en-US" sz="1600" b="0" i="0" dirty="0">
                <a:effectLst/>
                <a:latin typeface="Consolas" panose="020B0609020204030204" pitchFamily="49" charset="0"/>
              </a:rPr>
              <a:t>{'Lab' : [Lightness, a, b, Alpha]}</a:t>
            </a:r>
            <a:r>
              <a:rPr lang="en-US" sz="1600" b="0" i="0" dirty="0">
                <a:effectLst/>
                <a:latin typeface="Avenir Next W01"/>
              </a:rPr>
              <a:t>—Read-only</a:t>
            </a:r>
          </a:p>
          <a:p>
            <a:pPr algn="l"/>
            <a:r>
              <a:rPr lang="en-US" sz="1600" b="0" i="0" dirty="0">
                <a:effectLst/>
                <a:latin typeface="Consolas" panose="020B0609020204030204" pitchFamily="49" charset="0"/>
              </a:rPr>
              <a:t>{'Grayscale' : [Gray, Alpha]}</a:t>
            </a:r>
            <a:r>
              <a:rPr lang="en-US" sz="1600" b="0" i="0" dirty="0">
                <a:effectLst/>
                <a:latin typeface="Avenir Next W01"/>
              </a:rPr>
              <a:t>—Read-only</a:t>
            </a:r>
          </a:p>
          <a:p>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p:txBody>
      </p:sp>
      <p:cxnSp>
        <p:nvCxnSpPr>
          <p:cNvPr id="4" name="Straight Arrow Connector 3">
            <a:extLst>
              <a:ext uri="{FF2B5EF4-FFF2-40B4-BE49-F238E27FC236}">
                <a16:creationId xmlns:a16="http://schemas.microsoft.com/office/drawing/2014/main" id="{A733A671-C6F9-AD9E-F4AE-48A91FBECB3B}"/>
              </a:ext>
            </a:extLst>
          </p:cNvPr>
          <p:cNvCxnSpPr>
            <a:cxnSpLocks/>
          </p:cNvCxnSpPr>
          <p:nvPr/>
        </p:nvCxnSpPr>
        <p:spPr>
          <a:xfrm>
            <a:off x="3130341" y="1219200"/>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EEEE3-675E-C00A-00BE-4878F16DB911}"/>
              </a:ext>
            </a:extLst>
          </p:cNvPr>
          <p:cNvSpPr txBox="1"/>
          <p:nvPr/>
        </p:nvSpPr>
        <p:spPr>
          <a:xfrm>
            <a:off x="2533804" y="849868"/>
            <a:ext cx="1428596" cy="369332"/>
          </a:xfrm>
          <a:prstGeom prst="rect">
            <a:avLst/>
          </a:prstGeom>
          <a:noFill/>
        </p:spPr>
        <p:txBody>
          <a:bodyPr wrap="none" rtlCol="0">
            <a:spAutoFit/>
          </a:bodyPr>
          <a:lstStyle/>
          <a:p>
            <a:r>
              <a:rPr lang="en-US" b="0" dirty="0">
                <a:solidFill>
                  <a:srgbClr val="FF0066"/>
                </a:solidFill>
              </a:rPr>
              <a:t>Color model</a:t>
            </a:r>
          </a:p>
        </p:txBody>
      </p:sp>
      <p:sp>
        <p:nvSpPr>
          <p:cNvPr id="8" name="TextBox 7">
            <a:extLst>
              <a:ext uri="{FF2B5EF4-FFF2-40B4-BE49-F238E27FC236}">
                <a16:creationId xmlns:a16="http://schemas.microsoft.com/office/drawing/2014/main" id="{EB1562C0-05AD-AC1A-2CBF-5CE957717CDF}"/>
              </a:ext>
            </a:extLst>
          </p:cNvPr>
          <p:cNvSpPr txBox="1"/>
          <p:nvPr/>
        </p:nvSpPr>
        <p:spPr>
          <a:xfrm>
            <a:off x="4438804" y="849868"/>
            <a:ext cx="1467068" cy="369332"/>
          </a:xfrm>
          <a:prstGeom prst="rect">
            <a:avLst/>
          </a:prstGeom>
          <a:noFill/>
        </p:spPr>
        <p:txBody>
          <a:bodyPr wrap="none" rtlCol="0">
            <a:spAutoFit/>
          </a:bodyPr>
          <a:lstStyle/>
          <a:p>
            <a:r>
              <a:rPr lang="en-US" b="0" dirty="0">
                <a:solidFill>
                  <a:srgbClr val="FF0066"/>
                </a:solidFill>
              </a:rPr>
              <a:t>Color values</a:t>
            </a:r>
          </a:p>
        </p:txBody>
      </p:sp>
      <p:cxnSp>
        <p:nvCxnSpPr>
          <p:cNvPr id="9" name="Straight Arrow Connector 8">
            <a:extLst>
              <a:ext uri="{FF2B5EF4-FFF2-40B4-BE49-F238E27FC236}">
                <a16:creationId xmlns:a16="http://schemas.microsoft.com/office/drawing/2014/main" id="{6AB324D1-46FC-760E-EBF7-EB0A0C4F6EED}"/>
              </a:ext>
            </a:extLst>
          </p:cNvPr>
          <p:cNvCxnSpPr>
            <a:cxnSpLocks/>
          </p:cNvCxnSpPr>
          <p:nvPr/>
        </p:nvCxnSpPr>
        <p:spPr>
          <a:xfrm>
            <a:off x="5153102" y="1199606"/>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C085E19-4C66-C0DF-D1DC-42E143C5349C}"/>
              </a:ext>
            </a:extLst>
          </p:cNvPr>
          <p:cNvCxnSpPr>
            <a:cxnSpLocks/>
          </p:cNvCxnSpPr>
          <p:nvPr/>
        </p:nvCxnSpPr>
        <p:spPr>
          <a:xfrm flipV="1">
            <a:off x="4438804" y="2238103"/>
            <a:ext cx="0" cy="400594"/>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5877AA6-3380-7F83-7376-49F8B4DE9E84}"/>
              </a:ext>
            </a:extLst>
          </p:cNvPr>
          <p:cNvSpPr txBox="1"/>
          <p:nvPr/>
        </p:nvSpPr>
        <p:spPr>
          <a:xfrm>
            <a:off x="4038600" y="2574165"/>
            <a:ext cx="3350597" cy="369332"/>
          </a:xfrm>
          <a:prstGeom prst="rect">
            <a:avLst/>
          </a:prstGeom>
          <a:noFill/>
        </p:spPr>
        <p:txBody>
          <a:bodyPr wrap="none" rtlCol="0">
            <a:spAutoFit/>
          </a:bodyPr>
          <a:lstStyle/>
          <a:p>
            <a:r>
              <a:rPr lang="en-US" sz="1800" b="0" i="0" dirty="0">
                <a:solidFill>
                  <a:srgbClr val="FF0066"/>
                </a:solidFill>
                <a:effectLst/>
                <a:latin typeface="Consolas" panose="020B0609020204030204" pitchFamily="49" charset="0"/>
              </a:rPr>
              <a:t>[Red, Green, Blue, Alpha]</a:t>
            </a:r>
            <a:endParaRPr lang="en-US" dirty="0">
              <a:solidFill>
                <a:srgbClr val="FF0066"/>
              </a:solidFill>
            </a:endParaRPr>
          </a:p>
        </p:txBody>
      </p:sp>
    </p:spTree>
    <p:extLst>
      <p:ext uri="{BB962C8B-B14F-4D97-AF65-F5344CB8AC3E}">
        <p14:creationId xmlns:p14="http://schemas.microsoft.com/office/powerpoint/2010/main" val="200814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8BA5-A707-6947-A5DE-B07EAD6E801E}"/>
              </a:ext>
            </a:extLst>
          </p:cNvPr>
          <p:cNvSpPr>
            <a:spLocks noGrp="1"/>
          </p:cNvSpPr>
          <p:nvPr>
            <p:ph type="title"/>
          </p:nvPr>
        </p:nvSpPr>
        <p:spPr>
          <a:xfrm>
            <a:off x="914400" y="2667000"/>
            <a:ext cx="2362200" cy="457200"/>
          </a:xfrm>
        </p:spPr>
        <p:txBody>
          <a:bodyPr/>
          <a:lstStyle/>
          <a:p>
            <a:r>
              <a:rPr lang="en-US" sz="11500" dirty="0" err="1"/>
              <a:t>mp</a:t>
            </a:r>
            <a:endParaRPr lang="en-US" sz="11500" dirty="0"/>
          </a:p>
        </p:txBody>
      </p:sp>
      <p:sp>
        <p:nvSpPr>
          <p:cNvPr id="3" name="Content Placeholder 2">
            <a:extLst>
              <a:ext uri="{FF2B5EF4-FFF2-40B4-BE49-F238E27FC236}">
                <a16:creationId xmlns:a16="http://schemas.microsoft.com/office/drawing/2014/main" id="{B78EB90F-784B-45EC-1D60-CDB93978247D}"/>
              </a:ext>
            </a:extLst>
          </p:cNvPr>
          <p:cNvSpPr>
            <a:spLocks noGrp="1"/>
          </p:cNvSpPr>
          <p:nvPr>
            <p:ph idx="1"/>
          </p:nvPr>
        </p:nvSpPr>
        <p:spPr>
          <a:xfrm>
            <a:off x="3124200" y="2819400"/>
            <a:ext cx="4267200" cy="457200"/>
          </a:xfrm>
        </p:spPr>
        <p:txBody>
          <a:bodyPr/>
          <a:lstStyle/>
          <a:p>
            <a:r>
              <a:rPr lang="en-US" dirty="0"/>
              <a:t>The module for mapping in Python</a:t>
            </a:r>
          </a:p>
          <a:p>
            <a:endParaRPr lang="en-US" dirty="0"/>
          </a:p>
        </p:txBody>
      </p:sp>
    </p:spTree>
    <p:extLst>
      <p:ext uri="{BB962C8B-B14F-4D97-AF65-F5344CB8AC3E}">
        <p14:creationId xmlns:p14="http://schemas.microsoft.com/office/powerpoint/2010/main" val="4277780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Setting a feature layer’s color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152400" y="914400"/>
            <a:ext cx="8991600" cy="5410200"/>
          </a:xfrm>
        </p:spPr>
        <p:txBody>
          <a:bodyPr>
            <a:normAutofit lnSpcReduction="10000"/>
          </a:bodyPr>
          <a:lstStyle/>
          <a:p>
            <a:r>
              <a:rPr lang="en-US" sz="2000" dirty="0">
                <a:solidFill>
                  <a:srgbClr val="D4D4D4"/>
                </a:solidFill>
                <a:latin typeface="Consolas" panose="020B0609020204030204" pitchFamily="49" charset="0"/>
              </a:rPr>
              <a:t>&gt;&gt;&gt; print(</a:t>
            </a:r>
            <a:r>
              <a:rPr lang="en-US" sz="2000" dirty="0" err="1">
                <a:solidFill>
                  <a:srgbClr val="D4D4D4"/>
                </a:solidFill>
                <a:latin typeface="Consolas" panose="020B0609020204030204" pitchFamily="49" charset="0"/>
              </a:rPr>
              <a:t>myLayer.symbology.renderer</a:t>
            </a:r>
            <a:r>
              <a:rPr lang="en-US" sz="2000" dirty="0">
                <a:solidFill>
                  <a:srgbClr val="D4D4D4"/>
                </a:solidFill>
                <a:latin typeface="Consolas" panose="020B0609020204030204" pitchFamily="49" charset="0"/>
              </a:rPr>
              <a:t>)</a:t>
            </a:r>
          </a:p>
          <a:p>
            <a:endParaRPr lang="en-US" sz="2000" dirty="0">
              <a:solidFill>
                <a:srgbClr val="D4D4D4"/>
              </a:solidFill>
              <a:latin typeface="Consolas" panose="020B0609020204030204" pitchFamily="49" charset="0"/>
            </a:endParaRPr>
          </a:p>
          <a:p>
            <a:endParaRPr lang="en-US" sz="2000" dirty="0">
              <a:solidFill>
                <a:srgbClr val="D4D4D4"/>
              </a:solidFill>
              <a:latin typeface="Consolas" panose="020B0609020204030204" pitchFamily="49" charset="0"/>
            </a:endParaRPr>
          </a:p>
          <a:p>
            <a:r>
              <a:rPr lang="en-US" sz="2000" b="0" dirty="0">
                <a:solidFill>
                  <a:srgbClr val="6A9955"/>
                </a:solidFill>
                <a:effectLst/>
                <a:latin typeface="Consolas" panose="020B0609020204030204" pitchFamily="49" charset="0"/>
              </a:rPr>
              <a:t># Get the layer’s Symbology object</a:t>
            </a:r>
            <a:endParaRPr lang="en-US" sz="2000" b="0" dirty="0">
              <a:solidFill>
                <a:srgbClr val="D4D4D4"/>
              </a:solidFill>
              <a:effectLst/>
              <a:latin typeface="Consolas" panose="020B0609020204030204" pitchFamily="49" charset="0"/>
            </a:endParaRPr>
          </a:p>
          <a:p>
            <a:r>
              <a:rPr lang="en-US" sz="2000" b="0" dirty="0" err="1">
                <a:solidFill>
                  <a:srgbClr val="D4D4D4"/>
                </a:solidFill>
                <a:effectLst/>
                <a:latin typeface="Consolas" panose="020B0609020204030204" pitchFamily="49" charset="0"/>
              </a:rPr>
              <a:t>sym</a:t>
            </a:r>
            <a:r>
              <a:rPr lang="en-US" sz="2000" b="0" dirty="0">
                <a:solidFill>
                  <a:srgbClr val="D4D4D4"/>
                </a:solidFill>
                <a:effectLst/>
                <a:latin typeface="Consolas" panose="020B0609020204030204" pitchFamily="49" charset="0"/>
              </a:rPr>
              <a:t> = </a:t>
            </a:r>
            <a:r>
              <a:rPr lang="en-US" sz="2000" b="0" dirty="0" err="1">
                <a:solidFill>
                  <a:srgbClr val="D4D4D4"/>
                </a:solidFill>
                <a:effectLst/>
                <a:latin typeface="Consolas" panose="020B0609020204030204" pitchFamily="49" charset="0"/>
              </a:rPr>
              <a:t>myLayer.symbology</a:t>
            </a:r>
            <a:endParaRPr lang="en-US" sz="2000" b="0" dirty="0">
              <a:solidFill>
                <a:srgbClr val="D4D4D4"/>
              </a:solidFill>
              <a:effectLst/>
              <a:latin typeface="Consolas" panose="020B0609020204030204" pitchFamily="49" charset="0"/>
            </a:endParaRPr>
          </a:p>
          <a:p>
            <a:endParaRPr lang="en-US" sz="2000" b="0" dirty="0">
              <a:solidFill>
                <a:srgbClr val="D4D4D4"/>
              </a:solidFill>
              <a:effectLst/>
              <a:latin typeface="Consolas" panose="020B0609020204030204" pitchFamily="49" charset="0"/>
            </a:endParaRPr>
          </a:p>
          <a:p>
            <a:r>
              <a:rPr lang="en-US" sz="2000" b="0" dirty="0">
                <a:solidFill>
                  <a:srgbClr val="6A9955"/>
                </a:solidFill>
                <a:effectLst/>
                <a:latin typeface="Consolas" panose="020B0609020204030204" pitchFamily="49" charset="0"/>
              </a:rPr>
              <a:t># Change the fill color.</a:t>
            </a:r>
            <a:endParaRPr lang="en-US" sz="2000" b="0" dirty="0">
              <a:solidFill>
                <a:srgbClr val="D4D4D4"/>
              </a:solidFill>
              <a:effectLst/>
              <a:latin typeface="Consolas" panose="020B0609020204030204" pitchFamily="49" charset="0"/>
            </a:endParaRPr>
          </a:p>
          <a:p>
            <a:r>
              <a:rPr lang="en-US" sz="2000" b="0" dirty="0" err="1">
                <a:solidFill>
                  <a:srgbClr val="D4D4D4"/>
                </a:solidFill>
                <a:effectLst/>
                <a:latin typeface="Consolas" panose="020B0609020204030204" pitchFamily="49" charset="0"/>
              </a:rPr>
              <a:t>sym.renderer.symbol.</a:t>
            </a:r>
            <a:r>
              <a:rPr lang="en-US" sz="2000" dirty="0" err="1">
                <a:solidFill>
                  <a:srgbClr val="D4D4D4"/>
                </a:solidFill>
                <a:latin typeface="Consolas" panose="020B0609020204030204" pitchFamily="49" charset="0"/>
              </a:rPr>
              <a:t>c</a:t>
            </a:r>
            <a:r>
              <a:rPr lang="en-US" sz="2000" b="0" dirty="0" err="1">
                <a:solidFill>
                  <a:srgbClr val="D4D4D4"/>
                </a:solidFill>
                <a:effectLst/>
                <a:latin typeface="Consolas" panose="020B0609020204030204" pitchFamily="49" charset="0"/>
              </a:rPr>
              <a:t>olor</a:t>
            </a:r>
            <a:r>
              <a:rPr lang="en-US" sz="2000" b="0" dirty="0">
                <a:solidFill>
                  <a:srgbClr val="D4D4D4"/>
                </a:solidFill>
                <a:effectLst/>
                <a:latin typeface="Consolas" panose="020B0609020204030204" pitchFamily="49" charset="0"/>
              </a:rPr>
              <a:t> = {</a:t>
            </a:r>
            <a:r>
              <a:rPr lang="en-US" sz="2000" b="0" dirty="0">
                <a:solidFill>
                  <a:srgbClr val="CE9178"/>
                </a:solidFill>
                <a:effectLst/>
                <a:latin typeface="Consolas" panose="020B0609020204030204" pitchFamily="49" charset="0"/>
              </a:rPr>
              <a:t>'RGB'</a:t>
            </a:r>
            <a:r>
              <a:rPr lang="en-US" sz="2000" b="0" dirty="0">
                <a:solidFill>
                  <a:srgbClr val="D4D4D4"/>
                </a:solidFill>
                <a:effectLst/>
                <a:latin typeface="Consolas" panose="020B0609020204030204" pitchFamily="49" charset="0"/>
              </a:rPr>
              <a:t> : [</a:t>
            </a:r>
            <a:r>
              <a:rPr lang="en-US" sz="2000" b="0" dirty="0">
                <a:solidFill>
                  <a:srgbClr val="B5CEA8"/>
                </a:solidFill>
                <a:effectLst/>
                <a:latin typeface="Consolas" panose="020B0609020204030204" pitchFamily="49" charset="0"/>
              </a:rPr>
              <a:t>255</a:t>
            </a:r>
            <a:r>
              <a:rPr lang="en-US" sz="2000" b="0" dirty="0">
                <a:solidFill>
                  <a:srgbClr val="D4D4D4"/>
                </a:solidFill>
                <a:effectLst/>
                <a:latin typeface="Consolas" panose="020B0609020204030204" pitchFamily="49" charset="0"/>
              </a:rPr>
              <a:t>, </a:t>
            </a:r>
            <a:r>
              <a:rPr lang="en-US" sz="2000" dirty="0">
                <a:solidFill>
                  <a:srgbClr val="B5CEA8"/>
                </a:solidFill>
                <a:latin typeface="Consolas" panose="020B0609020204030204" pitchFamily="49" charset="0"/>
              </a:rPr>
              <a:t>0</a:t>
            </a:r>
            <a:r>
              <a:rPr lang="en-US" sz="2000" b="0" dirty="0">
                <a:solidFill>
                  <a:srgbClr val="D4D4D4"/>
                </a:solidFill>
                <a:effectLst/>
                <a:latin typeface="Consolas" panose="020B0609020204030204" pitchFamily="49" charset="0"/>
              </a:rPr>
              <a:t>, </a:t>
            </a:r>
            <a:r>
              <a:rPr lang="en-US" sz="2000" b="0" dirty="0">
                <a:solidFill>
                  <a:srgbClr val="B5CEA8"/>
                </a:solidFill>
                <a:effectLst/>
                <a:latin typeface="Consolas" panose="020B0609020204030204" pitchFamily="49" charset="0"/>
              </a:rPr>
              <a:t>125</a:t>
            </a:r>
            <a:r>
              <a:rPr lang="en-US" sz="2000" b="0" dirty="0">
                <a:solidFill>
                  <a:srgbClr val="D4D4D4"/>
                </a:solidFill>
                <a:effectLst/>
                <a:latin typeface="Consolas" panose="020B0609020204030204" pitchFamily="49" charset="0"/>
              </a:rPr>
              <a:t>, </a:t>
            </a:r>
            <a:r>
              <a:rPr lang="en-US" sz="2000" b="0" dirty="0">
                <a:solidFill>
                  <a:srgbClr val="B5CEA8"/>
                </a:solidFill>
                <a:effectLst/>
                <a:latin typeface="Consolas" panose="020B0609020204030204" pitchFamily="49" charset="0"/>
              </a:rPr>
              <a:t>75</a:t>
            </a:r>
            <a:r>
              <a:rPr lang="en-US" sz="2000" b="0" dirty="0">
                <a:solidFill>
                  <a:srgbClr val="D4D4D4"/>
                </a:solidFill>
                <a:effectLst/>
                <a:latin typeface="Consolas" panose="020B0609020204030204" pitchFamily="49" charset="0"/>
              </a:rPr>
              <a:t>]}</a:t>
            </a:r>
          </a:p>
          <a:p>
            <a:br>
              <a:rPr lang="en-US" sz="2000" b="0" dirty="0">
                <a:solidFill>
                  <a:srgbClr val="D4D4D4"/>
                </a:solidFill>
                <a:effectLst/>
                <a:latin typeface="Consolas" panose="020B0609020204030204" pitchFamily="49" charset="0"/>
              </a:rPr>
            </a:br>
            <a:br>
              <a:rPr lang="en-US" sz="2000" b="0" dirty="0">
                <a:solidFill>
                  <a:srgbClr val="D4D4D4"/>
                </a:solidFill>
                <a:effectLst/>
                <a:latin typeface="Consolas" panose="020B0609020204030204" pitchFamily="49" charset="0"/>
              </a:rPr>
            </a:br>
            <a:r>
              <a:rPr lang="en-US" sz="2000" b="0" dirty="0">
                <a:solidFill>
                  <a:srgbClr val="6A9955"/>
                </a:solidFill>
                <a:effectLst/>
                <a:latin typeface="Consolas" panose="020B0609020204030204" pitchFamily="49" charset="0"/>
              </a:rPr>
              <a:t># Change the border color.</a:t>
            </a:r>
            <a:endParaRPr lang="en-US" sz="2000" b="0" dirty="0">
              <a:solidFill>
                <a:srgbClr val="D4D4D4"/>
              </a:solidFill>
              <a:effectLst/>
              <a:latin typeface="Consolas" panose="020B0609020204030204" pitchFamily="49" charset="0"/>
            </a:endParaRPr>
          </a:p>
          <a:p>
            <a:r>
              <a:rPr lang="en-US" sz="2000" b="0" dirty="0" err="1">
                <a:solidFill>
                  <a:srgbClr val="D4D4D4"/>
                </a:solidFill>
                <a:effectLst/>
                <a:latin typeface="Consolas" panose="020B0609020204030204" pitchFamily="49" charset="0"/>
              </a:rPr>
              <a:t>sym.renderer.symbol.outlineColor</a:t>
            </a:r>
            <a:r>
              <a:rPr lang="en-US" sz="2000" b="0" dirty="0">
                <a:solidFill>
                  <a:srgbClr val="D4D4D4"/>
                </a:solidFill>
                <a:effectLst/>
                <a:latin typeface="Consolas" panose="020B0609020204030204" pitchFamily="49" charset="0"/>
              </a:rPr>
              <a:t> = {</a:t>
            </a:r>
            <a:r>
              <a:rPr lang="en-US" sz="2000" b="0" dirty="0">
                <a:solidFill>
                  <a:srgbClr val="CE9178"/>
                </a:solidFill>
                <a:effectLst/>
                <a:latin typeface="Consolas" panose="020B0609020204030204" pitchFamily="49" charset="0"/>
              </a:rPr>
              <a:t>'RGB'</a:t>
            </a:r>
            <a:r>
              <a:rPr lang="en-US" sz="2000" b="0" dirty="0">
                <a:solidFill>
                  <a:srgbClr val="D4D4D4"/>
                </a:solidFill>
                <a:effectLst/>
                <a:latin typeface="Consolas" panose="020B0609020204030204" pitchFamily="49" charset="0"/>
              </a:rPr>
              <a:t> : [</a:t>
            </a:r>
            <a:r>
              <a:rPr lang="en-US" sz="2000" b="0" dirty="0">
                <a:solidFill>
                  <a:srgbClr val="B5CEA8"/>
                </a:solidFill>
                <a:effectLst/>
                <a:latin typeface="Consolas" panose="020B0609020204030204" pitchFamily="49" charset="0"/>
              </a:rPr>
              <a:t>255</a:t>
            </a:r>
            <a:r>
              <a:rPr lang="en-US" sz="2000" b="0" dirty="0">
                <a:solidFill>
                  <a:srgbClr val="D4D4D4"/>
                </a:solidFill>
                <a:effectLst/>
                <a:latin typeface="Consolas" panose="020B0609020204030204" pitchFamily="49" charset="0"/>
              </a:rPr>
              <a:t>, </a:t>
            </a:r>
            <a:r>
              <a:rPr lang="en-US" sz="2000" dirty="0">
                <a:solidFill>
                  <a:srgbClr val="B5CEA8"/>
                </a:solidFill>
                <a:latin typeface="Consolas" panose="020B0609020204030204" pitchFamily="49" charset="0"/>
              </a:rPr>
              <a:t>0</a:t>
            </a:r>
            <a:r>
              <a:rPr lang="en-US" sz="2000" b="0" dirty="0">
                <a:solidFill>
                  <a:srgbClr val="D4D4D4"/>
                </a:solidFill>
                <a:effectLst/>
                <a:latin typeface="Consolas" panose="020B0609020204030204" pitchFamily="49" charset="0"/>
              </a:rPr>
              <a:t>, </a:t>
            </a:r>
            <a:r>
              <a:rPr lang="en-US" sz="2000" dirty="0">
                <a:solidFill>
                  <a:srgbClr val="B5CEA8"/>
                </a:solidFill>
                <a:latin typeface="Consolas" panose="020B0609020204030204" pitchFamily="49" charset="0"/>
              </a:rPr>
              <a:t>0</a:t>
            </a:r>
            <a:r>
              <a:rPr lang="en-US" sz="2000" b="0" dirty="0">
                <a:solidFill>
                  <a:srgbClr val="D4D4D4"/>
                </a:solidFill>
                <a:effectLst/>
                <a:latin typeface="Consolas" panose="020B0609020204030204" pitchFamily="49" charset="0"/>
              </a:rPr>
              <a:t>, </a:t>
            </a:r>
            <a:r>
              <a:rPr lang="en-US" sz="2000" b="0" dirty="0">
                <a:solidFill>
                  <a:srgbClr val="B5CEA8"/>
                </a:solidFill>
                <a:effectLst/>
                <a:latin typeface="Consolas" panose="020B0609020204030204" pitchFamily="49" charset="0"/>
              </a:rPr>
              <a:t>100</a:t>
            </a:r>
            <a:r>
              <a:rPr lang="en-US" sz="2000" b="0" dirty="0">
                <a:solidFill>
                  <a:srgbClr val="D4D4D4"/>
                </a:solidFill>
                <a:effectLst/>
                <a:latin typeface="Consolas" panose="020B0609020204030204" pitchFamily="49" charset="0"/>
              </a:rPr>
              <a:t>]}</a:t>
            </a:r>
          </a:p>
          <a:p>
            <a:endParaRPr lang="en-US" sz="2000" b="0" dirty="0">
              <a:solidFill>
                <a:srgbClr val="D4D4D4"/>
              </a:solidFill>
              <a:effectLst/>
              <a:latin typeface="Consolas" panose="020B0609020204030204" pitchFamily="49" charset="0"/>
            </a:endParaRPr>
          </a:p>
          <a:p>
            <a:br>
              <a:rPr lang="en-US" sz="2000" b="0" dirty="0">
                <a:solidFill>
                  <a:srgbClr val="D4D4D4"/>
                </a:solidFill>
                <a:effectLst/>
                <a:latin typeface="Consolas" panose="020B0609020204030204" pitchFamily="49" charset="0"/>
              </a:rPr>
            </a:br>
            <a:r>
              <a:rPr lang="en-US" sz="2000" b="0" dirty="0">
                <a:solidFill>
                  <a:srgbClr val="6A9955"/>
                </a:solidFill>
                <a:effectLst/>
                <a:latin typeface="Consolas" panose="020B0609020204030204" pitchFamily="49" charset="0"/>
              </a:rPr>
              <a:t># Set the layer's symbology with these changes.</a:t>
            </a:r>
            <a:endParaRPr lang="en-US" sz="2000" b="0" dirty="0">
              <a:solidFill>
                <a:srgbClr val="D4D4D4"/>
              </a:solidFill>
              <a:effectLst/>
              <a:latin typeface="Consolas" panose="020B0609020204030204" pitchFamily="49" charset="0"/>
            </a:endParaRPr>
          </a:p>
          <a:p>
            <a:r>
              <a:rPr lang="en-US" sz="2000" b="0" dirty="0" err="1">
                <a:solidFill>
                  <a:srgbClr val="D4D4D4"/>
                </a:solidFill>
                <a:effectLst/>
                <a:latin typeface="Consolas" panose="020B0609020204030204" pitchFamily="49" charset="0"/>
              </a:rPr>
              <a:t>myLayer.symbology</a:t>
            </a:r>
            <a:r>
              <a:rPr lang="en-US" sz="2000" b="0" dirty="0">
                <a:solidFill>
                  <a:srgbClr val="D4D4D4"/>
                </a:solidFill>
                <a:effectLst/>
                <a:latin typeface="Consolas" panose="020B0609020204030204" pitchFamily="49" charset="0"/>
              </a:rPr>
              <a:t> = </a:t>
            </a:r>
            <a:r>
              <a:rPr lang="en-US" sz="2000" b="0" dirty="0" err="1">
                <a:solidFill>
                  <a:srgbClr val="D4D4D4"/>
                </a:solidFill>
                <a:effectLst/>
                <a:latin typeface="Consolas" panose="020B0609020204030204" pitchFamily="49" charset="0"/>
              </a:rPr>
              <a:t>sym</a:t>
            </a:r>
            <a:endParaRPr lang="en-US" sz="2000" b="0" dirty="0">
              <a:solidFill>
                <a:srgbClr val="D4D4D4"/>
              </a:solidFill>
              <a:effectLst/>
              <a:latin typeface="Consolas" panose="020B0609020204030204" pitchFamily="49" charset="0"/>
            </a:endParaRPr>
          </a:p>
        </p:txBody>
      </p:sp>
      <p:sp>
        <p:nvSpPr>
          <p:cNvPr id="5" name="Rectangle 2">
            <a:extLst>
              <a:ext uri="{FF2B5EF4-FFF2-40B4-BE49-F238E27FC236}">
                <a16:creationId xmlns:a16="http://schemas.microsoft.com/office/drawing/2014/main" id="{1E5E846C-78A3-197F-54DE-41E508FD7FF1}"/>
              </a:ext>
            </a:extLst>
          </p:cNvPr>
          <p:cNvSpPr>
            <a:spLocks noChangeArrowheads="1"/>
          </p:cNvSpPr>
          <p:nvPr/>
        </p:nvSpPr>
        <p:spPr bwMode="auto">
          <a:xfrm>
            <a:off x="152400" y="1295400"/>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&lt;arcpy._</a:t>
            </a:r>
            <a:r>
              <a:rPr kumimoji="0" lang="en-US" altLang="en-US" sz="1000" b="0" i="0" u="none" strike="noStrike" cap="none" normalizeH="0" baseline="0" dirty="0" err="1">
                <a:ln>
                  <a:noFill/>
                </a:ln>
                <a:solidFill>
                  <a:srgbClr val="000000"/>
                </a:solidFill>
                <a:effectLst/>
                <a:latin typeface="Courier New" panose="02070309020205020404" pitchFamily="49" charset="0"/>
              </a:rPr>
              <a:t>renderer.SimpleRenderer</a:t>
            </a:r>
            <a:r>
              <a:rPr kumimoji="0" lang="en-US" altLang="en-US" sz="1000" b="0" i="0" u="none" strike="noStrike" cap="none" normalizeH="0" baseline="0" dirty="0">
                <a:ln>
                  <a:noFill/>
                </a:ln>
                <a:solidFill>
                  <a:srgbClr val="000000"/>
                </a:solidFill>
                <a:effectLst/>
                <a:latin typeface="Courier New" panose="02070309020205020404" pitchFamily="49" charset="0"/>
              </a:rPr>
              <a:t> object at 0x00000213750C3108&gt;</a:t>
            </a:r>
            <a:r>
              <a:rPr kumimoji="0" lang="en-US" altLang="en-US" sz="3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017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89176-294E-B76D-8AFE-B9A2AB8C5B8A}"/>
              </a:ext>
            </a:extLst>
          </p:cNvPr>
          <p:cNvSpPr>
            <a:spLocks noGrp="1"/>
          </p:cNvSpPr>
          <p:nvPr>
            <p:ph type="title"/>
          </p:nvPr>
        </p:nvSpPr>
        <p:spPr/>
        <p:txBody>
          <a:bodyPr/>
          <a:lstStyle/>
          <a:p>
            <a:r>
              <a:rPr lang="en-US" dirty="0"/>
              <a:t>Symbology properties</a:t>
            </a:r>
          </a:p>
        </p:txBody>
      </p:sp>
      <p:sp>
        <p:nvSpPr>
          <p:cNvPr id="3" name="Content Placeholder 2">
            <a:extLst>
              <a:ext uri="{FF2B5EF4-FFF2-40B4-BE49-F238E27FC236}">
                <a16:creationId xmlns:a16="http://schemas.microsoft.com/office/drawing/2014/main" id="{526A3BE2-AB00-B2C0-BF0D-FCB09D795B3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91E3E30-C51F-5AE8-7F7C-4B31BC1FC1B3}"/>
              </a:ext>
            </a:extLst>
          </p:cNvPr>
          <p:cNvPicPr>
            <a:picLocks noChangeAspect="1"/>
          </p:cNvPicPr>
          <p:nvPr/>
        </p:nvPicPr>
        <p:blipFill>
          <a:blip r:embed="rId2"/>
          <a:stretch>
            <a:fillRect/>
          </a:stretch>
        </p:blipFill>
        <p:spPr>
          <a:xfrm>
            <a:off x="228600" y="923109"/>
            <a:ext cx="6226622" cy="5934891"/>
          </a:xfrm>
          <a:prstGeom prst="rect">
            <a:avLst/>
          </a:prstGeom>
        </p:spPr>
      </p:pic>
    </p:spTree>
    <p:extLst>
      <p:ext uri="{BB962C8B-B14F-4D97-AF65-F5344CB8AC3E}">
        <p14:creationId xmlns:p14="http://schemas.microsoft.com/office/powerpoint/2010/main" val="3842095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Changing the renderer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76200" y="914400"/>
            <a:ext cx="9144000" cy="5410200"/>
          </a:xfrm>
        </p:spPr>
        <p:txBody>
          <a:bodyPr>
            <a:normAutofit/>
          </a:bodyPr>
          <a:lstStyle/>
          <a:p>
            <a:r>
              <a:rPr lang="en-US" b="0" dirty="0">
                <a:solidFill>
                  <a:srgbClr val="6A9955"/>
                </a:solidFill>
                <a:effectLst/>
                <a:latin typeface="Consolas" panose="020B0609020204030204" pitchFamily="49" charset="0"/>
              </a:rPr>
              <a:t># Get the layer’s Symbology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sym</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myLayer.symbology</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Change from the default </a:t>
            </a:r>
            <a:r>
              <a:rPr lang="en-US" b="0" dirty="0" err="1">
                <a:solidFill>
                  <a:srgbClr val="6A9955"/>
                </a:solidFill>
                <a:effectLst/>
                <a:latin typeface="Consolas" panose="020B0609020204030204" pitchFamily="49" charset="0"/>
              </a:rPr>
              <a:t>SimpleRenderer</a:t>
            </a:r>
            <a:r>
              <a:rPr lang="en-US" b="0" dirty="0">
                <a:solidFill>
                  <a:srgbClr val="6A9955"/>
                </a:solidFill>
                <a:effectLst/>
                <a:latin typeface="Consolas" panose="020B0609020204030204" pitchFamily="49" charset="0"/>
              </a:rPr>
              <a:t> (all one color)</a:t>
            </a:r>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to the </a:t>
            </a:r>
            <a:r>
              <a:rPr lang="en-US" b="0" dirty="0" err="1">
                <a:solidFill>
                  <a:srgbClr val="6A9955"/>
                </a:solidFill>
                <a:effectLst/>
                <a:latin typeface="Consolas" panose="020B0609020204030204" pitchFamily="49" charset="0"/>
              </a:rPr>
              <a:t>UniqueValueRenderer</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sym.updateRenderer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UniqueValueRenderer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Use the zip code number for color uniqueness.</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sym.renderer.fields</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Sub_Region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Set the layer's symbology with these changes.</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myLayer.symbology</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sym</a:t>
            </a:r>
            <a:endParaRPr lang="en-US" b="0"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00FCBDD4-BFB9-5B0F-E3F7-F7A04058DED0}"/>
              </a:ext>
            </a:extLst>
          </p:cNvPr>
          <p:cNvPicPr>
            <a:picLocks noChangeAspect="1"/>
          </p:cNvPicPr>
          <p:nvPr/>
        </p:nvPicPr>
        <p:blipFill>
          <a:blip r:embed="rId2"/>
          <a:stretch>
            <a:fillRect/>
          </a:stretch>
        </p:blipFill>
        <p:spPr>
          <a:xfrm>
            <a:off x="6131487" y="5221099"/>
            <a:ext cx="3012513" cy="1636901"/>
          </a:xfrm>
          <a:prstGeom prst="rect">
            <a:avLst/>
          </a:prstGeom>
        </p:spPr>
      </p:pic>
    </p:spTree>
    <p:extLst>
      <p:ext uri="{BB962C8B-B14F-4D97-AF65-F5344CB8AC3E}">
        <p14:creationId xmlns:p14="http://schemas.microsoft.com/office/powerpoint/2010/main" val="208630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92C86-3E05-73B2-B1E7-43941EA5B69C}"/>
              </a:ext>
            </a:extLst>
          </p:cNvPr>
          <p:cNvSpPr>
            <a:spLocks noGrp="1"/>
          </p:cNvSpPr>
          <p:nvPr>
            <p:ph type="title"/>
          </p:nvPr>
        </p:nvSpPr>
        <p:spPr>
          <a:xfrm>
            <a:off x="152400" y="152400"/>
            <a:ext cx="9067800" cy="457200"/>
          </a:xfrm>
        </p:spPr>
        <p:txBody>
          <a:bodyPr/>
          <a:lstStyle/>
          <a:p>
            <a:r>
              <a:rPr lang="en-US" dirty="0"/>
              <a:t>Setting values in unique value renderer</a:t>
            </a:r>
          </a:p>
        </p:txBody>
      </p:sp>
      <p:sp>
        <p:nvSpPr>
          <p:cNvPr id="3" name="Content Placeholder 2">
            <a:extLst>
              <a:ext uri="{FF2B5EF4-FFF2-40B4-BE49-F238E27FC236}">
                <a16:creationId xmlns:a16="http://schemas.microsoft.com/office/drawing/2014/main" id="{719E9FE3-721C-34EC-1DD2-693EE480B744}"/>
              </a:ext>
            </a:extLst>
          </p:cNvPr>
          <p:cNvSpPr>
            <a:spLocks noGrp="1"/>
          </p:cNvSpPr>
          <p:nvPr>
            <p:ph idx="1"/>
          </p:nvPr>
        </p:nvSpPr>
        <p:spPr/>
        <p:txBody>
          <a:bodyPr>
            <a:normAutofit fontScale="77500" lnSpcReduction="20000"/>
          </a:bodyPr>
          <a:lstStyle/>
          <a:p>
            <a:r>
              <a:rPr lang="en-US" b="0" dirty="0" err="1">
                <a:solidFill>
                  <a:srgbClr val="D4D4D4"/>
                </a:solidFill>
                <a:effectLst/>
                <a:latin typeface="Consolas" panose="020B0609020204030204" pitchFamily="49" charset="0"/>
              </a:rPr>
              <a:t>sym</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myLayer.symbology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sym.updateRenderer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UniqueValueRenderer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sym.renderer.fields</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Oil_Flow</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grp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sym.renderer.groups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item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grp.items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value = </a:t>
            </a:r>
            <a:r>
              <a:rPr lang="en-US" b="0" dirty="0" err="1">
                <a:solidFill>
                  <a:srgbClr val="D4D4D4"/>
                </a:solidFill>
                <a:effectLst/>
                <a:latin typeface="Consolas" panose="020B0609020204030204" pitchFamily="49" charset="0"/>
              </a:rPr>
              <a:t>item.values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value == </a:t>
            </a:r>
            <a:r>
              <a:rPr lang="en-US" b="0" dirty="0">
                <a:solidFill>
                  <a:srgbClr val="CE9178"/>
                </a:solidFill>
                <a:effectLst/>
                <a:latin typeface="Consolas" panose="020B0609020204030204" pitchFamily="49" charset="0"/>
              </a:rPr>
              <a:t>"Heavy"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item.symbol.color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'RGB'</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250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17</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item.symbol.size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2</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item.label</a:t>
            </a:r>
            <a:r>
              <a:rPr lang="en-US" b="0" dirty="0">
                <a:solidFill>
                  <a:srgbClr val="D4D4D4"/>
                </a:solidFill>
                <a:effectLst/>
                <a:latin typeface="Consolas" panose="020B0609020204030204" pitchFamily="49" charset="0"/>
              </a:rPr>
              <a:t> = str(value)</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value == </a:t>
            </a:r>
            <a:r>
              <a:rPr lang="en-US" b="0" dirty="0">
                <a:solidFill>
                  <a:srgbClr val="CE9178"/>
                </a:solidFill>
                <a:effectLst/>
                <a:latin typeface="Consolas" panose="020B0609020204030204" pitchFamily="49" charset="0"/>
              </a:rPr>
              <a:t>"Moderate"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item.symbol.color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'RGB'</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255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170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item.symbol.size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1.5</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item.label</a:t>
            </a:r>
            <a:r>
              <a:rPr lang="en-US" b="0" dirty="0">
                <a:solidFill>
                  <a:srgbClr val="D4D4D4"/>
                </a:solidFill>
                <a:effectLst/>
                <a:latin typeface="Consolas" panose="020B0609020204030204" pitchFamily="49" charset="0"/>
              </a:rPr>
              <a:t> = str(value)</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value == </a:t>
            </a:r>
            <a:r>
              <a:rPr lang="en-US" b="0" dirty="0">
                <a:solidFill>
                  <a:srgbClr val="CE9178"/>
                </a:solidFill>
                <a:effectLst/>
                <a:latin typeface="Consolas" panose="020B0609020204030204" pitchFamily="49" charset="0"/>
              </a:rPr>
              <a:t>"Light"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item.symbol.color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'RGB'</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255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255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item.symbol.size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item.label</a:t>
            </a:r>
            <a:r>
              <a:rPr lang="en-US" b="0" dirty="0">
                <a:solidFill>
                  <a:srgbClr val="D4D4D4"/>
                </a:solidFill>
                <a:effectLst/>
                <a:latin typeface="Consolas" panose="020B0609020204030204" pitchFamily="49" charset="0"/>
              </a:rPr>
              <a:t> = str(value)</a:t>
            </a:r>
          </a:p>
          <a:p>
            <a:br>
              <a:rPr lang="en-US" b="0" dirty="0">
                <a:solidFill>
                  <a:srgbClr val="D4D4D4"/>
                </a:solidFill>
                <a:effectLst/>
                <a:latin typeface="Consolas" panose="020B0609020204030204" pitchFamily="49" charset="0"/>
              </a:rPr>
            </a:br>
            <a:r>
              <a:rPr lang="en-US" b="0" dirty="0" err="1">
                <a:solidFill>
                  <a:srgbClr val="D4D4D4"/>
                </a:solidFill>
                <a:effectLst/>
                <a:latin typeface="Consolas" panose="020B0609020204030204" pitchFamily="49" charset="0"/>
              </a:rPr>
              <a:t>myLayer.symbology</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sym</a:t>
            </a:r>
            <a:endParaRPr lang="en-US" b="0" dirty="0">
              <a:solidFill>
                <a:srgbClr val="D4D4D4"/>
              </a:solidFill>
              <a:effectLst/>
              <a:latin typeface="Consolas" panose="020B0609020204030204" pitchFamily="49" charset="0"/>
            </a:endParaRPr>
          </a:p>
          <a:p>
            <a:endParaRPr lang="en-US" b="1" dirty="0"/>
          </a:p>
        </p:txBody>
      </p:sp>
    </p:spTree>
    <p:extLst>
      <p:ext uri="{BB962C8B-B14F-4D97-AF65-F5344CB8AC3E}">
        <p14:creationId xmlns:p14="http://schemas.microsoft.com/office/powerpoint/2010/main" val="1372412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0EE55-CE3A-B70F-29A3-C833D9C5DCE1}"/>
              </a:ext>
            </a:extLst>
          </p:cNvPr>
          <p:cNvSpPr>
            <a:spLocks noGrp="1"/>
          </p:cNvSpPr>
          <p:nvPr>
            <p:ph type="title"/>
          </p:nvPr>
        </p:nvSpPr>
        <p:spPr/>
        <p:txBody>
          <a:bodyPr/>
          <a:lstStyle/>
          <a:p>
            <a:r>
              <a:rPr lang="en-US" dirty="0"/>
              <a:t>Setting labels with a lookup table</a:t>
            </a:r>
          </a:p>
        </p:txBody>
      </p:sp>
      <p:sp>
        <p:nvSpPr>
          <p:cNvPr id="3" name="Content Placeholder 2">
            <a:extLst>
              <a:ext uri="{FF2B5EF4-FFF2-40B4-BE49-F238E27FC236}">
                <a16:creationId xmlns:a16="http://schemas.microsoft.com/office/drawing/2014/main" id="{5B7CF32D-FA6E-0CC5-1D01-5B87A4CE9FDD}"/>
              </a:ext>
            </a:extLst>
          </p:cNvPr>
          <p:cNvSpPr>
            <a:spLocks noGrp="1"/>
          </p:cNvSpPr>
          <p:nvPr>
            <p:ph idx="1"/>
          </p:nvPr>
        </p:nvSpPr>
        <p:spPr>
          <a:xfrm>
            <a:off x="152400" y="838200"/>
            <a:ext cx="8686800" cy="6096000"/>
          </a:xfrm>
        </p:spPr>
        <p:txBody>
          <a:bodyPr>
            <a:normAutofit/>
          </a:bodyPr>
          <a:lstStyle/>
          <a:p>
            <a:r>
              <a:rPr lang="en-US" sz="1200" b="0" dirty="0" err="1">
                <a:solidFill>
                  <a:srgbClr val="D4D4D4"/>
                </a:solidFill>
                <a:effectLst/>
                <a:latin typeface="Consolas" panose="020B0609020204030204" pitchFamily="49" charset="0"/>
              </a:rPr>
              <a:t>roadDict</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"1"</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"Highway"</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"2"</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"Secondary highway"</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"3"</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"Local connecting road"</a:t>
            </a:r>
            <a:r>
              <a:rPr lang="en-US" sz="1200" b="0" dirty="0">
                <a:solidFill>
                  <a:srgbClr val="D4D4D4"/>
                </a:solidFill>
                <a:effectLst/>
                <a:latin typeface="Consolas" panose="020B0609020204030204" pitchFamily="49" charset="0"/>
              </a:rPr>
              <a:t>}</a:t>
            </a:r>
          </a:p>
          <a:p>
            <a:r>
              <a:rPr lang="en-US" sz="1200" b="0" dirty="0" err="1">
                <a:solidFill>
                  <a:srgbClr val="D4D4D4"/>
                </a:solidFill>
                <a:effectLst/>
                <a:latin typeface="Consolas" panose="020B0609020204030204" pitchFamily="49" charset="0"/>
              </a:rPr>
              <a:t>sym.updateRenderer</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UniqueValueRenderer</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a:t>
            </a:r>
          </a:p>
          <a:p>
            <a:r>
              <a:rPr lang="en-US" sz="1200" b="0" dirty="0" err="1">
                <a:solidFill>
                  <a:srgbClr val="D4D4D4"/>
                </a:solidFill>
                <a:effectLst/>
                <a:latin typeface="Consolas" panose="020B0609020204030204" pitchFamily="49" charset="0"/>
              </a:rPr>
              <a:t>sym.renderer.fields</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tnmfrc</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a:t>
            </a:r>
          </a:p>
          <a:p>
            <a:r>
              <a:rPr lang="en-US" sz="1200" b="0" dirty="0">
                <a:solidFill>
                  <a:srgbClr val="569CD6"/>
                </a:solidFill>
                <a:effectLst/>
                <a:latin typeface="Consolas" panose="020B0609020204030204" pitchFamily="49" charset="0"/>
              </a:rPr>
              <a:t>for</a:t>
            </a:r>
            <a:r>
              <a:rPr lang="en-US" sz="1200" b="0" dirty="0">
                <a:solidFill>
                  <a:srgbClr val="D4D4D4"/>
                </a:solidFill>
                <a:effectLst/>
                <a:latin typeface="Consolas" panose="020B0609020204030204" pitchFamily="49" charset="0"/>
              </a:rPr>
              <a:t> grp </a:t>
            </a:r>
            <a:r>
              <a:rPr lang="en-US" sz="1200" b="0" dirty="0">
                <a:solidFill>
                  <a:srgbClr val="569CD6"/>
                </a:solidFill>
                <a:effectLst/>
                <a:latin typeface="Consolas" panose="020B0609020204030204" pitchFamily="49" charset="0"/>
              </a:rPr>
              <a:t>in</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sym.renderer.groups</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6A9955"/>
                </a:solidFill>
                <a:effectLst/>
                <a:latin typeface="Consolas" panose="020B0609020204030204" pitchFamily="49" charset="0"/>
              </a:rPr>
              <a:t># Change the subheading from </a:t>
            </a:r>
            <a:r>
              <a:rPr lang="en-US" sz="1200" b="0" dirty="0" err="1">
                <a:solidFill>
                  <a:srgbClr val="6A9955"/>
                </a:solidFill>
                <a:effectLst/>
                <a:latin typeface="Consolas" panose="020B0609020204030204" pitchFamily="49" charset="0"/>
              </a:rPr>
              <a:t>tmnrfc</a:t>
            </a:r>
            <a:r>
              <a:rPr lang="en-US" sz="1200" b="0" dirty="0">
                <a:solidFill>
                  <a:srgbClr val="6A9955"/>
                </a:solidFill>
                <a:effectLst/>
                <a:latin typeface="Consolas" panose="020B0609020204030204" pitchFamily="49" charset="0"/>
              </a:rPr>
              <a:t> to Road type.</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grp.heading</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"Road type"</a:t>
            </a:r>
            <a:r>
              <a:rPr lang="en-US" sz="1200" b="0" dirty="0">
                <a:solidFill>
                  <a:srgbClr val="D4D4D4"/>
                </a:solidFill>
                <a:effectLst/>
                <a:latin typeface="Consolas" panose="020B0609020204030204" pitchFamily="49" charset="0"/>
              </a:rPr>
              <a:t> </a:t>
            </a:r>
          </a:p>
          <a:p>
            <a:br>
              <a:rPr lang="en-US" sz="1200" b="0" dirty="0">
                <a:solidFill>
                  <a:srgbClr val="D4D4D4"/>
                </a:solidFill>
                <a:effectLst/>
                <a:latin typeface="Consolas" panose="020B0609020204030204" pitchFamily="49" charset="0"/>
              </a:rPr>
            </a:b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for</a:t>
            </a:r>
            <a:r>
              <a:rPr lang="en-US" sz="1200" b="0" dirty="0">
                <a:solidFill>
                  <a:srgbClr val="D4D4D4"/>
                </a:solidFill>
                <a:effectLst/>
                <a:latin typeface="Consolas" panose="020B0609020204030204" pitchFamily="49" charset="0"/>
              </a:rPr>
              <a:t> item </a:t>
            </a:r>
            <a:r>
              <a:rPr lang="en-US" sz="1200" b="0" dirty="0">
                <a:solidFill>
                  <a:srgbClr val="569CD6"/>
                </a:solidFill>
                <a:effectLst/>
                <a:latin typeface="Consolas" panose="020B0609020204030204" pitchFamily="49" charset="0"/>
              </a:rPr>
              <a:t>in</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grp.items</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value = </a:t>
            </a:r>
            <a:r>
              <a:rPr lang="en-US" sz="1200" b="0" dirty="0" err="1">
                <a:solidFill>
                  <a:srgbClr val="D4D4D4"/>
                </a:solidFill>
                <a:effectLst/>
                <a:latin typeface="Consolas" panose="020B0609020204030204" pitchFamily="49" charset="0"/>
              </a:rPr>
              <a:t>item.values</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0</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0</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if</a:t>
            </a:r>
            <a:r>
              <a:rPr lang="en-US" sz="1200" b="0" dirty="0">
                <a:solidFill>
                  <a:srgbClr val="D4D4D4"/>
                </a:solidFill>
                <a:effectLst/>
                <a:latin typeface="Consolas" panose="020B0609020204030204" pitchFamily="49" charset="0"/>
              </a:rPr>
              <a:t> value </a:t>
            </a:r>
            <a:r>
              <a:rPr lang="en-US" sz="1200" b="0" dirty="0">
                <a:solidFill>
                  <a:srgbClr val="569CD6"/>
                </a:solidFill>
                <a:effectLst/>
                <a:latin typeface="Consolas" panose="020B0609020204030204" pitchFamily="49" charset="0"/>
              </a:rPr>
              <a:t>in</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roadDict</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item.symbol.color</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'RGB'</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250</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52</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17</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100</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item.symbol.size</a:t>
            </a:r>
            <a:r>
              <a:rPr lang="en-US" sz="1200" b="0" dirty="0">
                <a:solidFill>
                  <a:srgbClr val="D4D4D4"/>
                </a:solidFill>
                <a:effectLst/>
                <a:latin typeface="Consolas" panose="020B0609020204030204" pitchFamily="49" charset="0"/>
              </a:rPr>
              <a:t> = </a:t>
            </a:r>
            <a:r>
              <a:rPr lang="en-US" sz="1200" b="0" dirty="0">
                <a:solidFill>
                  <a:srgbClr val="B5CEA8"/>
                </a:solidFill>
                <a:effectLst/>
                <a:latin typeface="Consolas" panose="020B0609020204030204" pitchFamily="49" charset="0"/>
              </a:rPr>
              <a:t>2</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item.label</a:t>
            </a:r>
            <a:r>
              <a:rPr lang="en-US" sz="1200" b="0" dirty="0">
                <a:solidFill>
                  <a:srgbClr val="D4D4D4"/>
                </a:solidFill>
                <a:effectLst/>
                <a:latin typeface="Consolas" panose="020B0609020204030204" pitchFamily="49" charset="0"/>
              </a:rPr>
              <a:t> = str(</a:t>
            </a:r>
            <a:r>
              <a:rPr lang="en-US" sz="1200" b="0" dirty="0" err="1">
                <a:solidFill>
                  <a:srgbClr val="D4D4D4"/>
                </a:solidFill>
                <a:effectLst/>
                <a:latin typeface="Consolas" panose="020B0609020204030204" pitchFamily="49" charset="0"/>
              </a:rPr>
              <a:t>roadDict</a:t>
            </a:r>
            <a:r>
              <a:rPr lang="en-US" sz="1200" b="0" dirty="0">
                <a:solidFill>
                  <a:srgbClr val="D4D4D4"/>
                </a:solidFill>
                <a:effectLst/>
                <a:latin typeface="Consolas" panose="020B0609020204030204" pitchFamily="49" charset="0"/>
              </a:rPr>
              <a:t>[value])</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if</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4</a:t>
            </a:r>
            <a:r>
              <a:rPr lang="en-US" sz="1200" b="0" dirty="0">
                <a:solidFill>
                  <a:srgbClr val="D4D4D4"/>
                </a:solidFill>
                <a:effectLst/>
                <a:latin typeface="Consolas" panose="020B0609020204030204" pitchFamily="49" charset="0"/>
              </a:rPr>
              <a:t> &lt;= int(value) &lt;= </a:t>
            </a:r>
            <a:r>
              <a:rPr lang="en-US" sz="1200" b="0" dirty="0">
                <a:solidFill>
                  <a:srgbClr val="B5CEA8"/>
                </a:solidFill>
                <a:effectLst/>
                <a:latin typeface="Consolas" panose="020B0609020204030204" pitchFamily="49" charset="0"/>
              </a:rPr>
              <a:t>6</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item.symbol.color</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'RGB'</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255</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170</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0</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100</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item.symbol.size</a:t>
            </a:r>
            <a:r>
              <a:rPr lang="en-US" sz="1200" b="0" dirty="0">
                <a:solidFill>
                  <a:srgbClr val="D4D4D4"/>
                </a:solidFill>
                <a:effectLst/>
                <a:latin typeface="Consolas" panose="020B0609020204030204" pitchFamily="49" charset="0"/>
              </a:rPr>
              <a:t> = </a:t>
            </a:r>
            <a:r>
              <a:rPr lang="en-US" sz="1200" b="0" dirty="0">
                <a:solidFill>
                  <a:srgbClr val="B5CEA8"/>
                </a:solidFill>
                <a:effectLst/>
                <a:latin typeface="Consolas" panose="020B0609020204030204" pitchFamily="49" charset="0"/>
              </a:rPr>
              <a:t>1.5</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if</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7</a:t>
            </a:r>
            <a:r>
              <a:rPr lang="en-US" sz="1200" b="0" dirty="0">
                <a:solidFill>
                  <a:srgbClr val="D4D4D4"/>
                </a:solidFill>
                <a:effectLst/>
                <a:latin typeface="Consolas" panose="020B0609020204030204" pitchFamily="49" charset="0"/>
              </a:rPr>
              <a:t> &lt;= int(value) &lt;= </a:t>
            </a:r>
            <a:r>
              <a:rPr lang="en-US" sz="1200" b="0" dirty="0">
                <a:solidFill>
                  <a:srgbClr val="B5CEA8"/>
                </a:solidFill>
                <a:effectLst/>
                <a:latin typeface="Consolas" panose="020B0609020204030204" pitchFamily="49" charset="0"/>
              </a:rPr>
              <a:t>8</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item.symbol.color</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'RGB'</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60</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60</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60</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100</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item.symbol.size</a:t>
            </a:r>
            <a:r>
              <a:rPr lang="en-US" sz="1200" b="0" dirty="0">
                <a:solidFill>
                  <a:srgbClr val="D4D4D4"/>
                </a:solidFill>
                <a:effectLst/>
                <a:latin typeface="Consolas" panose="020B0609020204030204" pitchFamily="49" charset="0"/>
              </a:rPr>
              <a:t> = </a:t>
            </a:r>
            <a:r>
              <a:rPr lang="en-US" sz="1200" b="0" dirty="0">
                <a:solidFill>
                  <a:srgbClr val="B5CEA8"/>
                </a:solidFill>
                <a:effectLst/>
                <a:latin typeface="Consolas" panose="020B0609020204030204" pitchFamily="49" charset="0"/>
              </a:rPr>
              <a:t>1</a:t>
            </a:r>
            <a:endParaRPr lang="en-US" sz="1200" b="0" dirty="0">
              <a:solidFill>
                <a:srgbClr val="D4D4D4"/>
              </a:solidFill>
              <a:effectLst/>
              <a:latin typeface="Consolas" panose="020B0609020204030204" pitchFamily="49" charset="0"/>
            </a:endParaRPr>
          </a:p>
          <a:p>
            <a:br>
              <a:rPr lang="en-US" sz="1200" b="0" dirty="0">
                <a:solidFill>
                  <a:srgbClr val="D4D4D4"/>
                </a:solidFill>
                <a:effectLst/>
                <a:latin typeface="Consolas" panose="020B0609020204030204" pitchFamily="49" charset="0"/>
              </a:rPr>
            </a:br>
            <a:r>
              <a:rPr lang="en-US" sz="1200" b="0" dirty="0" err="1">
                <a:solidFill>
                  <a:srgbClr val="D4D4D4"/>
                </a:solidFill>
                <a:effectLst/>
                <a:latin typeface="Consolas" panose="020B0609020204030204" pitchFamily="49" charset="0"/>
              </a:rPr>
              <a:t>myLayer.symbology</a:t>
            </a:r>
            <a:r>
              <a:rPr lang="en-US" sz="1200" b="0" dirty="0">
                <a:solidFill>
                  <a:srgbClr val="D4D4D4"/>
                </a:solidFill>
                <a:effectLst/>
                <a:latin typeface="Consolas" panose="020B0609020204030204" pitchFamily="49" charset="0"/>
              </a:rPr>
              <a:t> = </a:t>
            </a:r>
            <a:r>
              <a:rPr lang="en-US" sz="1200" b="0" dirty="0" err="1">
                <a:solidFill>
                  <a:srgbClr val="D4D4D4"/>
                </a:solidFill>
                <a:effectLst/>
                <a:latin typeface="Consolas" panose="020B0609020204030204" pitchFamily="49" charset="0"/>
              </a:rPr>
              <a:t>sym</a:t>
            </a:r>
            <a:endParaRPr lang="en-US"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740846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97A4E-E0F2-199D-850B-76EAE8EAC3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A2E5A3-97D1-C6B1-513A-04D116EAB1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83572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A689A-197E-BD2A-2DDB-4F33D1801FE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0670241-B0EB-68B2-4E66-1FC202B883B8}"/>
              </a:ext>
            </a:extLst>
          </p:cNvPr>
          <p:cNvSpPr>
            <a:spLocks noGrp="1"/>
          </p:cNvSpPr>
          <p:nvPr>
            <p:ph type="subTitle" idx="1"/>
          </p:nvPr>
        </p:nvSpPr>
        <p:spPr/>
        <p:txBody>
          <a:bodyPr/>
          <a:lstStyle/>
          <a:p>
            <a:endParaRPr lang="en-US"/>
          </a:p>
        </p:txBody>
      </p:sp>
      <p:pic>
        <p:nvPicPr>
          <p:cNvPr id="1026" name="Picture 2" descr="Accessible Color: The Work of Cynthia Brewer | Libwen Reviews">
            <a:extLst>
              <a:ext uri="{FF2B5EF4-FFF2-40B4-BE49-F238E27FC236}">
                <a16:creationId xmlns:a16="http://schemas.microsoft.com/office/drawing/2014/main" id="{DB1FB141-C746-55CB-0773-A0F99EB06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716"/>
            <a:ext cx="9144000" cy="64293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3FF6C6-C273-8D8C-AF18-5F0A853F5AF8}"/>
              </a:ext>
            </a:extLst>
          </p:cNvPr>
          <p:cNvSpPr txBox="1"/>
          <p:nvPr/>
        </p:nvSpPr>
        <p:spPr>
          <a:xfrm>
            <a:off x="228600" y="6643687"/>
            <a:ext cx="9124950" cy="184666"/>
          </a:xfrm>
          <a:prstGeom prst="rect">
            <a:avLst/>
          </a:prstGeom>
          <a:noFill/>
        </p:spPr>
        <p:txBody>
          <a:bodyPr wrap="square">
            <a:spAutoFit/>
          </a:bodyPr>
          <a:lstStyle/>
          <a:p>
            <a:r>
              <a:rPr lang="en-US" sz="600" b="0" i="0" dirty="0">
                <a:solidFill>
                  <a:schemeClr val="bg1">
                    <a:lumMod val="85000"/>
                  </a:schemeClr>
                </a:solidFill>
                <a:effectLst/>
                <a:latin typeface="Arial" panose="020B0604020202020204" pitchFamily="34" charset="0"/>
              </a:rPr>
              <a:t>Brewer, Cynthia A., and Trudy A. </a:t>
            </a:r>
            <a:r>
              <a:rPr lang="en-US" sz="600" b="0" i="0" dirty="0" err="1">
                <a:solidFill>
                  <a:schemeClr val="bg1">
                    <a:lumMod val="85000"/>
                  </a:schemeClr>
                </a:solidFill>
                <a:effectLst/>
                <a:latin typeface="Arial" panose="020B0604020202020204" pitchFamily="34" charset="0"/>
              </a:rPr>
              <a:t>Suchan</a:t>
            </a:r>
            <a:r>
              <a:rPr lang="en-US" sz="600" b="0" i="0" dirty="0">
                <a:solidFill>
                  <a:schemeClr val="bg1">
                    <a:lumMod val="85000"/>
                  </a:schemeClr>
                </a:solidFill>
                <a:effectLst/>
                <a:latin typeface="Arial" panose="020B0604020202020204" pitchFamily="34" charset="0"/>
              </a:rPr>
              <a:t>. </a:t>
            </a:r>
            <a:r>
              <a:rPr lang="en-US" sz="600" b="0" i="1" dirty="0">
                <a:solidFill>
                  <a:schemeClr val="bg1">
                    <a:lumMod val="85000"/>
                  </a:schemeClr>
                </a:solidFill>
                <a:effectLst/>
                <a:latin typeface="Arial" panose="020B0604020202020204" pitchFamily="34" charset="0"/>
              </a:rPr>
              <a:t>Mapping Census 2000: The geography of US diversity, 2000: Census 2000 special reports</a:t>
            </a:r>
            <a:r>
              <a:rPr lang="en-US" sz="600" b="0" i="0" dirty="0">
                <a:solidFill>
                  <a:schemeClr val="bg1">
                    <a:lumMod val="85000"/>
                  </a:schemeClr>
                </a:solidFill>
                <a:effectLst/>
                <a:latin typeface="Arial" panose="020B0604020202020204" pitchFamily="34" charset="0"/>
              </a:rPr>
              <a:t>. Vol. 1. No. 1. US Department of Commerce, Economics and Statistics Administration, US Census Bureau, 2001.</a:t>
            </a:r>
            <a:endParaRPr lang="en-US" sz="600" dirty="0">
              <a:solidFill>
                <a:schemeClr val="bg1">
                  <a:lumMod val="85000"/>
                </a:schemeClr>
              </a:solidFill>
            </a:endParaRPr>
          </a:p>
        </p:txBody>
      </p:sp>
      <p:cxnSp>
        <p:nvCxnSpPr>
          <p:cNvPr id="7" name="Straight Arrow Connector 6">
            <a:extLst>
              <a:ext uri="{FF2B5EF4-FFF2-40B4-BE49-F238E27FC236}">
                <a16:creationId xmlns:a16="http://schemas.microsoft.com/office/drawing/2014/main" id="{702B61E1-5E98-0143-B499-BBAA6DB49720}"/>
              </a:ext>
            </a:extLst>
          </p:cNvPr>
          <p:cNvCxnSpPr>
            <a:cxnSpLocks/>
          </p:cNvCxnSpPr>
          <p:nvPr/>
        </p:nvCxnSpPr>
        <p:spPr>
          <a:xfrm flipH="1">
            <a:off x="8215897" y="4343400"/>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71C3D5-F267-9166-799D-117AD8B2FA5D}"/>
              </a:ext>
            </a:extLst>
          </p:cNvPr>
          <p:cNvCxnSpPr>
            <a:cxnSpLocks/>
          </p:cNvCxnSpPr>
          <p:nvPr/>
        </p:nvCxnSpPr>
        <p:spPr>
          <a:xfrm flipH="1">
            <a:off x="8229600" y="6356351"/>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B5735F9-B92E-D579-1C4B-AF2EC33ED59A}"/>
              </a:ext>
            </a:extLst>
          </p:cNvPr>
          <p:cNvCxnSpPr>
            <a:cxnSpLocks/>
          </p:cNvCxnSpPr>
          <p:nvPr/>
        </p:nvCxnSpPr>
        <p:spPr>
          <a:xfrm flipH="1">
            <a:off x="8455192" y="2741496"/>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1C6F9C2-AAC3-244F-3ED7-9D2F499F620F}"/>
              </a:ext>
            </a:extLst>
          </p:cNvPr>
          <p:cNvSpPr txBox="1"/>
          <p:nvPr/>
        </p:nvSpPr>
        <p:spPr>
          <a:xfrm>
            <a:off x="8566439" y="2095165"/>
            <a:ext cx="659155" cy="646331"/>
          </a:xfrm>
          <a:prstGeom prst="rect">
            <a:avLst/>
          </a:prstGeom>
          <a:noFill/>
        </p:spPr>
        <p:txBody>
          <a:bodyPr wrap="none" rtlCol="0">
            <a:spAutoFit/>
          </a:bodyPr>
          <a:lstStyle/>
          <a:p>
            <a:r>
              <a:rPr lang="en-US" dirty="0">
                <a:solidFill>
                  <a:srgbClr val="FF0066"/>
                </a:solidFill>
              </a:rPr>
              <a:t>text </a:t>
            </a:r>
          </a:p>
          <a:p>
            <a:r>
              <a:rPr lang="en-US" dirty="0">
                <a:solidFill>
                  <a:srgbClr val="FF0066"/>
                </a:solidFill>
              </a:rPr>
              <a:t>box</a:t>
            </a:r>
          </a:p>
        </p:txBody>
      </p:sp>
      <p:sp>
        <p:nvSpPr>
          <p:cNvPr id="15" name="TextBox 14">
            <a:extLst>
              <a:ext uri="{FF2B5EF4-FFF2-40B4-BE49-F238E27FC236}">
                <a16:creationId xmlns:a16="http://schemas.microsoft.com/office/drawing/2014/main" id="{23FC6448-864B-B40C-5BB8-D36F7BD8D525}"/>
              </a:ext>
            </a:extLst>
          </p:cNvPr>
          <p:cNvSpPr txBox="1"/>
          <p:nvPr/>
        </p:nvSpPr>
        <p:spPr>
          <a:xfrm>
            <a:off x="8297135" y="3974068"/>
            <a:ext cx="928459" cy="369332"/>
          </a:xfrm>
          <a:prstGeom prst="rect">
            <a:avLst/>
          </a:prstGeom>
          <a:noFill/>
        </p:spPr>
        <p:txBody>
          <a:bodyPr wrap="none" rtlCol="0">
            <a:spAutoFit/>
          </a:bodyPr>
          <a:lstStyle/>
          <a:p>
            <a:r>
              <a:rPr lang="en-US" dirty="0">
                <a:solidFill>
                  <a:srgbClr val="FF0066"/>
                </a:solidFill>
              </a:rPr>
              <a:t>legend</a:t>
            </a:r>
          </a:p>
        </p:txBody>
      </p:sp>
      <p:sp>
        <p:nvSpPr>
          <p:cNvPr id="16" name="TextBox 15">
            <a:extLst>
              <a:ext uri="{FF2B5EF4-FFF2-40B4-BE49-F238E27FC236}">
                <a16:creationId xmlns:a16="http://schemas.microsoft.com/office/drawing/2014/main" id="{5597430D-CAF2-3383-DAFD-ADC7B25179E1}"/>
              </a:ext>
            </a:extLst>
          </p:cNvPr>
          <p:cNvSpPr txBox="1"/>
          <p:nvPr/>
        </p:nvSpPr>
        <p:spPr>
          <a:xfrm>
            <a:off x="8310320" y="6005750"/>
            <a:ext cx="761747" cy="369332"/>
          </a:xfrm>
          <a:prstGeom prst="rect">
            <a:avLst/>
          </a:prstGeom>
          <a:noFill/>
        </p:spPr>
        <p:txBody>
          <a:bodyPr wrap="none" rtlCol="0">
            <a:spAutoFit/>
          </a:bodyPr>
          <a:lstStyle/>
          <a:p>
            <a:r>
              <a:rPr lang="en-US" dirty="0">
                <a:solidFill>
                  <a:srgbClr val="FF0066"/>
                </a:solidFill>
              </a:rPr>
              <a:t>scale</a:t>
            </a:r>
          </a:p>
        </p:txBody>
      </p:sp>
      <p:cxnSp>
        <p:nvCxnSpPr>
          <p:cNvPr id="17" name="Straight Arrow Connector 16">
            <a:extLst>
              <a:ext uri="{FF2B5EF4-FFF2-40B4-BE49-F238E27FC236}">
                <a16:creationId xmlns:a16="http://schemas.microsoft.com/office/drawing/2014/main" id="{0B68CF08-D42F-2AE5-E9F8-460B541ABCF2}"/>
              </a:ext>
            </a:extLst>
          </p:cNvPr>
          <p:cNvCxnSpPr>
            <a:cxnSpLocks/>
          </p:cNvCxnSpPr>
          <p:nvPr/>
        </p:nvCxnSpPr>
        <p:spPr>
          <a:xfrm flipH="1">
            <a:off x="4191000" y="914400"/>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A9BAC74-23F0-726F-C457-B0077F84C69F}"/>
              </a:ext>
            </a:extLst>
          </p:cNvPr>
          <p:cNvSpPr txBox="1"/>
          <p:nvPr/>
        </p:nvSpPr>
        <p:spPr>
          <a:xfrm>
            <a:off x="4563979" y="729734"/>
            <a:ext cx="595035" cy="369332"/>
          </a:xfrm>
          <a:prstGeom prst="rect">
            <a:avLst/>
          </a:prstGeom>
          <a:noFill/>
        </p:spPr>
        <p:txBody>
          <a:bodyPr wrap="none" rtlCol="0">
            <a:spAutoFit/>
          </a:bodyPr>
          <a:lstStyle/>
          <a:p>
            <a:r>
              <a:rPr lang="en-US" dirty="0">
                <a:solidFill>
                  <a:srgbClr val="FF0066"/>
                </a:solidFill>
              </a:rPr>
              <a:t>title</a:t>
            </a:r>
          </a:p>
        </p:txBody>
      </p:sp>
      <p:cxnSp>
        <p:nvCxnSpPr>
          <p:cNvPr id="5" name="Straight Arrow Connector 4">
            <a:extLst>
              <a:ext uri="{FF2B5EF4-FFF2-40B4-BE49-F238E27FC236}">
                <a16:creationId xmlns:a16="http://schemas.microsoft.com/office/drawing/2014/main" id="{E883C5B5-6CD2-BFE9-3B5C-D52457B6572C}"/>
              </a:ext>
            </a:extLst>
          </p:cNvPr>
          <p:cNvCxnSpPr>
            <a:cxnSpLocks/>
          </p:cNvCxnSpPr>
          <p:nvPr/>
        </p:nvCxnSpPr>
        <p:spPr>
          <a:xfrm flipV="1">
            <a:off x="5943600" y="1911302"/>
            <a:ext cx="0" cy="3048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6A260F-FC1A-C5CF-88D2-4226F09E38DD}"/>
              </a:ext>
            </a:extLst>
          </p:cNvPr>
          <p:cNvSpPr txBox="1"/>
          <p:nvPr/>
        </p:nvSpPr>
        <p:spPr>
          <a:xfrm>
            <a:off x="4563979" y="2130019"/>
            <a:ext cx="1928733" cy="369332"/>
          </a:xfrm>
          <a:prstGeom prst="rect">
            <a:avLst/>
          </a:prstGeom>
          <a:noFill/>
        </p:spPr>
        <p:txBody>
          <a:bodyPr wrap="none" rtlCol="0">
            <a:spAutoFit/>
          </a:bodyPr>
          <a:lstStyle/>
          <a:p>
            <a:r>
              <a:rPr lang="en-US" dirty="0">
                <a:solidFill>
                  <a:srgbClr val="7030A0"/>
                </a:solidFill>
              </a:rPr>
              <a:t>graduated color</a:t>
            </a:r>
          </a:p>
        </p:txBody>
      </p:sp>
      <p:cxnSp>
        <p:nvCxnSpPr>
          <p:cNvPr id="10" name="Straight Arrow Connector 9">
            <a:extLst>
              <a:ext uri="{FF2B5EF4-FFF2-40B4-BE49-F238E27FC236}">
                <a16:creationId xmlns:a16="http://schemas.microsoft.com/office/drawing/2014/main" id="{A7DD21E6-6C2B-EB89-303B-C3D5C96909D8}"/>
              </a:ext>
            </a:extLst>
          </p:cNvPr>
          <p:cNvCxnSpPr>
            <a:cxnSpLocks/>
          </p:cNvCxnSpPr>
          <p:nvPr/>
        </p:nvCxnSpPr>
        <p:spPr>
          <a:xfrm>
            <a:off x="3200400" y="2009885"/>
            <a:ext cx="0" cy="3048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3E48F26-11BD-65B2-4D17-445BF9F5EDF8}"/>
              </a:ext>
            </a:extLst>
          </p:cNvPr>
          <p:cNvSpPr txBox="1"/>
          <p:nvPr/>
        </p:nvSpPr>
        <p:spPr>
          <a:xfrm>
            <a:off x="2438400" y="1665203"/>
            <a:ext cx="1569660" cy="369332"/>
          </a:xfrm>
          <a:prstGeom prst="rect">
            <a:avLst/>
          </a:prstGeom>
          <a:noFill/>
        </p:spPr>
        <p:txBody>
          <a:bodyPr wrap="none" rtlCol="0">
            <a:spAutoFit/>
          </a:bodyPr>
          <a:lstStyle/>
          <a:p>
            <a:r>
              <a:rPr lang="en-US" dirty="0">
                <a:solidFill>
                  <a:srgbClr val="7030A0"/>
                </a:solidFill>
              </a:rPr>
              <a:t>unique color</a:t>
            </a:r>
          </a:p>
        </p:txBody>
      </p:sp>
    </p:spTree>
    <p:extLst>
      <p:ext uri="{BB962C8B-B14F-4D97-AF65-F5344CB8AC3E}">
        <p14:creationId xmlns:p14="http://schemas.microsoft.com/office/powerpoint/2010/main" val="33723561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10398-E501-9BBB-36A8-006B72F4ACF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F08226C-3812-A38C-AB33-AFB92C4B0596}"/>
              </a:ext>
            </a:extLst>
          </p:cNvPr>
          <p:cNvSpPr>
            <a:spLocks noGrp="1"/>
          </p:cNvSpPr>
          <p:nvPr>
            <p:ph idx="1"/>
          </p:nvPr>
        </p:nvSpPr>
        <p:spPr/>
        <p:txBody>
          <a:bodyPr>
            <a:normAutofit/>
          </a:bodyPr>
          <a:lstStyle/>
          <a:p>
            <a:endParaRPr lang="en-US" sz="4400" dirty="0"/>
          </a:p>
          <a:p>
            <a:endParaRPr lang="en-US" sz="4400" dirty="0"/>
          </a:p>
          <a:p>
            <a:endParaRPr lang="en-US" sz="4400" dirty="0"/>
          </a:p>
          <a:p>
            <a:r>
              <a:rPr lang="en-US" sz="5400" dirty="0"/>
              <a:t>Layout objects</a:t>
            </a:r>
          </a:p>
        </p:txBody>
      </p:sp>
    </p:spTree>
    <p:extLst>
      <p:ext uri="{BB962C8B-B14F-4D97-AF65-F5344CB8AC3E}">
        <p14:creationId xmlns:p14="http://schemas.microsoft.com/office/powerpoint/2010/main" val="2797257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C71C-E4BD-D1B0-3BFA-524AD659D43B}"/>
              </a:ext>
            </a:extLst>
          </p:cNvPr>
          <p:cNvSpPr>
            <a:spLocks noGrp="1"/>
          </p:cNvSpPr>
          <p:nvPr>
            <p:ph type="title"/>
          </p:nvPr>
        </p:nvSpPr>
        <p:spPr/>
        <p:txBody>
          <a:bodyPr/>
          <a:lstStyle/>
          <a:p>
            <a:r>
              <a:rPr lang="en-US" dirty="0"/>
              <a:t>Project -&gt; Layout</a:t>
            </a:r>
          </a:p>
        </p:txBody>
      </p:sp>
      <p:sp>
        <p:nvSpPr>
          <p:cNvPr id="6" name="TextBox 5">
            <a:extLst>
              <a:ext uri="{FF2B5EF4-FFF2-40B4-BE49-F238E27FC236}">
                <a16:creationId xmlns:a16="http://schemas.microsoft.com/office/drawing/2014/main" id="{6550EAD8-B62D-444C-252F-CC2A93147419}"/>
              </a:ext>
            </a:extLst>
          </p:cNvPr>
          <p:cNvSpPr txBox="1"/>
          <p:nvPr/>
        </p:nvSpPr>
        <p:spPr>
          <a:xfrm>
            <a:off x="701842" y="3657600"/>
            <a:ext cx="6232358" cy="2862322"/>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a list of </a:t>
            </a:r>
            <a:r>
              <a:rPr lang="en-US" b="0" dirty="0">
                <a:solidFill>
                  <a:srgbClr val="6A9955"/>
                </a:solidFill>
                <a:latin typeface="Consolas" panose="020B0609020204030204" pitchFamily="49" charset="0"/>
              </a:rPr>
              <a:t>Layout</a:t>
            </a:r>
            <a:r>
              <a:rPr lang="en-US" b="0" dirty="0">
                <a:solidFill>
                  <a:srgbClr val="6A9955"/>
                </a:solidFill>
                <a:effectLst/>
                <a:latin typeface="Consolas" panose="020B0609020204030204" pitchFamily="49" charset="0"/>
              </a:rPr>
              <a:t> objects.</a:t>
            </a:r>
            <a:endParaRPr lang="en-US" b="0" dirty="0">
              <a:solidFill>
                <a:srgbClr val="D4D4D4"/>
              </a:solidFill>
              <a:effectLst/>
              <a:latin typeface="Consolas" panose="020B0609020204030204" pitchFamily="49" charset="0"/>
            </a:endParaRPr>
          </a:p>
          <a:p>
            <a:r>
              <a:rPr lang="en-US" b="0" dirty="0">
                <a:solidFill>
                  <a:srgbClr val="D4D4D4"/>
                </a:solidFill>
                <a:latin typeface="Consolas" panose="020B0609020204030204" pitchFamily="49" charset="0"/>
              </a:rPr>
              <a:t>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a:t>
            </a:r>
            <a:r>
              <a:rPr lang="en-US" dirty="0">
                <a:solidFill>
                  <a:srgbClr val="6A9955"/>
                </a:solidFill>
                <a:effectLst/>
                <a:latin typeface="Consolas" panose="020B0609020204030204" pitchFamily="49" charset="0"/>
              </a:rPr>
              <a:t>first</a:t>
            </a:r>
            <a:r>
              <a:rPr lang="en-US" b="0" dirty="0">
                <a:solidFill>
                  <a:srgbClr val="6A9955"/>
                </a:solidFill>
                <a:effectLst/>
                <a:latin typeface="Consolas" panose="020B0609020204030204" pitchFamily="49" charset="0"/>
              </a:rPr>
              <a:t> Layout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a:t>
            </a:r>
            <a:r>
              <a:rPr lang="en-US" b="0" dirty="0">
                <a:solidFill>
                  <a:srgbClr val="D4D4D4"/>
                </a:solidFill>
                <a:effectLst/>
                <a:latin typeface="Consolas" panose="020B0609020204030204" pitchFamily="49" charset="0"/>
              </a:rPr>
              <a:t> = layouts[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pic>
        <p:nvPicPr>
          <p:cNvPr id="7" name="Picture 6">
            <a:extLst>
              <a:ext uri="{FF2B5EF4-FFF2-40B4-BE49-F238E27FC236}">
                <a16:creationId xmlns:a16="http://schemas.microsoft.com/office/drawing/2014/main" id="{B46B335E-A6D9-5F6B-97E8-B5B806B469D1}"/>
              </a:ext>
            </a:extLst>
          </p:cNvPr>
          <p:cNvPicPr>
            <a:picLocks noChangeAspect="1"/>
          </p:cNvPicPr>
          <p:nvPr/>
        </p:nvPicPr>
        <p:blipFill>
          <a:blip r:embed="rId2"/>
          <a:stretch>
            <a:fillRect/>
          </a:stretch>
        </p:blipFill>
        <p:spPr>
          <a:xfrm>
            <a:off x="685800" y="1447800"/>
            <a:ext cx="7429500" cy="1933575"/>
          </a:xfrm>
          <a:prstGeom prst="rect">
            <a:avLst/>
          </a:prstGeom>
        </p:spPr>
      </p:pic>
      <p:cxnSp>
        <p:nvCxnSpPr>
          <p:cNvPr id="8" name="Straight Arrow Connector 6">
            <a:extLst>
              <a:ext uri="{FF2B5EF4-FFF2-40B4-BE49-F238E27FC236}">
                <a16:creationId xmlns:a16="http://schemas.microsoft.com/office/drawing/2014/main" id="{E6934244-AD48-B7C3-5783-D17858AFDDEE}"/>
              </a:ext>
            </a:extLst>
          </p:cNvPr>
          <p:cNvCxnSpPr>
            <a:cxnSpLocks noChangeShapeType="1"/>
          </p:cNvCxnSpPr>
          <p:nvPr/>
        </p:nvCxnSpPr>
        <p:spPr bwMode="auto">
          <a:xfrm>
            <a:off x="6614313" y="1219200"/>
            <a:ext cx="0" cy="5334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Arrow Connector 6">
            <a:extLst>
              <a:ext uri="{FF2B5EF4-FFF2-40B4-BE49-F238E27FC236}">
                <a16:creationId xmlns:a16="http://schemas.microsoft.com/office/drawing/2014/main" id="{EE26932E-17CA-2D40-5FB6-E0E1DA08CF7B}"/>
              </a:ext>
            </a:extLst>
          </p:cNvPr>
          <p:cNvCxnSpPr>
            <a:cxnSpLocks noChangeShapeType="1"/>
          </p:cNvCxnSpPr>
          <p:nvPr/>
        </p:nvCxnSpPr>
        <p:spPr bwMode="auto">
          <a:xfrm>
            <a:off x="7620000" y="1219200"/>
            <a:ext cx="0" cy="5334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6462555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39DF9ACE-9D7C-48CB-990C-05D75BC244FB}"/>
              </a:ext>
            </a:extLst>
          </p:cNvPr>
          <p:cNvSpPr>
            <a:spLocks noGrp="1"/>
          </p:cNvSpPr>
          <p:nvPr>
            <p:ph type="title"/>
          </p:nvPr>
        </p:nvSpPr>
        <p:spPr/>
        <p:txBody>
          <a:bodyPr/>
          <a:lstStyle/>
          <a:p>
            <a:r>
              <a:rPr lang="en-US" altLang="en-US" dirty="0"/>
              <a:t>List layout elements</a:t>
            </a:r>
          </a:p>
        </p:txBody>
      </p:sp>
      <p:sp>
        <p:nvSpPr>
          <p:cNvPr id="3" name="Content Placeholder 2">
            <a:extLst>
              <a:ext uri="{FF2B5EF4-FFF2-40B4-BE49-F238E27FC236}">
                <a16:creationId xmlns:a16="http://schemas.microsoft.com/office/drawing/2014/main" id="{B1781A91-4EC2-40CF-8C6C-1147D0590200}"/>
              </a:ext>
            </a:extLst>
          </p:cNvPr>
          <p:cNvSpPr>
            <a:spLocks noGrp="1"/>
          </p:cNvSpPr>
          <p:nvPr>
            <p:ph idx="1"/>
          </p:nvPr>
        </p:nvSpPr>
        <p:spPr/>
        <p:txBody>
          <a:bodyPr>
            <a:normAutofit/>
          </a:bodyPr>
          <a:lstStyle/>
          <a:p>
            <a:r>
              <a:rPr lang="en-US" dirty="0" err="1"/>
              <a:t>listElements</a:t>
            </a:r>
            <a:r>
              <a:rPr lang="en-US" dirty="0"/>
              <a:t> is a Layout method</a:t>
            </a:r>
          </a:p>
          <a:p>
            <a:r>
              <a:rPr lang="en-US" dirty="0"/>
              <a:t>Two optional parameters: {</a:t>
            </a:r>
            <a:r>
              <a:rPr lang="en-US" dirty="0" err="1"/>
              <a:t>element_type</a:t>
            </a:r>
            <a:r>
              <a:rPr lang="en-US" dirty="0"/>
              <a:t>}, {wildcard}</a:t>
            </a:r>
            <a:br>
              <a:rPr lang="en-US" dirty="0"/>
            </a:br>
            <a:endParaRPr lang="en-US" dirty="0"/>
          </a:p>
          <a:p>
            <a:endParaRPr lang="en-US" dirty="0"/>
          </a:p>
          <a:p>
            <a:r>
              <a:rPr lang="en-US" dirty="0"/>
              <a:t>To list all the element objects in a layout,</a:t>
            </a: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a:t>
            </a: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myLayout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[0]</a:t>
            </a:r>
          </a:p>
          <a:p>
            <a:r>
              <a:rPr lang="en-US" b="0" dirty="0" err="1">
                <a:solidFill>
                  <a:srgbClr val="D4D4D4"/>
                </a:solidFill>
                <a:effectLst/>
                <a:latin typeface="Consolas" panose="020B0609020204030204" pitchFamily="49" charset="0"/>
              </a:rPr>
              <a:t>allElems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myLayout.listElements</a:t>
            </a:r>
            <a:r>
              <a:rPr lang="en-US" b="0" dirty="0">
                <a:solidFill>
                  <a:srgbClr val="D4D4D4"/>
                </a:solidFill>
                <a:effectLst/>
                <a:latin typeface="Consolas" panose="020B0609020204030204" pitchFamily="49" charset="0"/>
              </a:rPr>
              <a:t>()</a:t>
            </a:r>
          </a:p>
          <a:p>
            <a:endParaRPr lang="en-US" dirty="0">
              <a:latin typeface="Consolas" panose="020B0609020204030204" pitchFamily="49" charset="0"/>
            </a:endParaRPr>
          </a:p>
          <a:p>
            <a:endParaRPr lang="en-US" dirty="0"/>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FA470126-6E5B-481D-A98D-69AB7C6BAA47}"/>
              </a:ext>
            </a:extLst>
          </p:cNvPr>
          <p:cNvSpPr>
            <a:spLocks noGrp="1"/>
          </p:cNvSpPr>
          <p:nvPr>
            <p:ph type="sldNum" sz="quarter" idx="12"/>
          </p:nvPr>
        </p:nvSpPr>
        <p:spPr/>
        <p:txBody>
          <a:bodyPr/>
          <a:lstStyle/>
          <a:p>
            <a:fld id="{D584E0A9-DCB8-4B8B-92A0-3B6B22500F69}" type="slidenum">
              <a:rPr lang="en-US" altLang="en-US" smtClean="0"/>
              <a:pPr/>
              <a:t>59</a:t>
            </a:fld>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8BA5-A707-6947-A5DE-B07EAD6E801E}"/>
              </a:ext>
            </a:extLst>
          </p:cNvPr>
          <p:cNvSpPr>
            <a:spLocks noGrp="1"/>
          </p:cNvSpPr>
          <p:nvPr>
            <p:ph type="title"/>
          </p:nvPr>
        </p:nvSpPr>
        <p:spPr/>
        <p:txBody>
          <a:bodyPr/>
          <a:lstStyle/>
          <a:p>
            <a:r>
              <a:rPr lang="en-US" dirty="0"/>
              <a:t>With </a:t>
            </a:r>
            <a:r>
              <a:rPr lang="en-US" dirty="0" err="1"/>
              <a:t>mp</a:t>
            </a:r>
            <a:r>
              <a:rPr lang="en-US" dirty="0"/>
              <a:t>, you can…</a:t>
            </a:r>
          </a:p>
        </p:txBody>
      </p:sp>
      <p:sp>
        <p:nvSpPr>
          <p:cNvPr id="3" name="Content Placeholder 2">
            <a:extLst>
              <a:ext uri="{FF2B5EF4-FFF2-40B4-BE49-F238E27FC236}">
                <a16:creationId xmlns:a16="http://schemas.microsoft.com/office/drawing/2014/main" id="{B78EB90F-784B-45EC-1D60-CDB93978247D}"/>
              </a:ext>
            </a:extLst>
          </p:cNvPr>
          <p:cNvSpPr>
            <a:spLocks noGrp="1"/>
          </p:cNvSpPr>
          <p:nvPr>
            <p:ph idx="1"/>
          </p:nvPr>
        </p:nvSpPr>
        <p:spPr>
          <a:xfrm>
            <a:off x="152400" y="1295400"/>
            <a:ext cx="8686800" cy="4114800"/>
          </a:xfrm>
        </p:spPr>
        <p:txBody>
          <a:bodyPr>
            <a:normAutofit lnSpcReduction="10000"/>
          </a:bodyPr>
          <a:lstStyle/>
          <a:p>
            <a:r>
              <a:rPr lang="en-US" dirty="0"/>
              <a:t>Inventory project contents (list maps, list layer, list elements, etc.)</a:t>
            </a:r>
          </a:p>
          <a:p>
            <a:endParaRPr lang="en-US" dirty="0"/>
          </a:p>
          <a:p>
            <a:r>
              <a:rPr lang="en-US" dirty="0"/>
              <a:t>Add, move, remove data</a:t>
            </a:r>
          </a:p>
          <a:p>
            <a:endParaRPr lang="en-US" dirty="0"/>
          </a:p>
          <a:p>
            <a:r>
              <a:rPr lang="en-US" dirty="0"/>
              <a:t>Symbology (color, size, style, etc.)</a:t>
            </a:r>
          </a:p>
          <a:p>
            <a:endParaRPr lang="en-US" dirty="0"/>
          </a:p>
          <a:p>
            <a:r>
              <a:rPr lang="en-US" dirty="0"/>
              <a:t>Modify layout elements around the map (title, legend, text boxes, etc.)</a:t>
            </a:r>
          </a:p>
          <a:p>
            <a:endParaRPr lang="en-US" dirty="0"/>
          </a:p>
          <a:p>
            <a:r>
              <a:rPr lang="en-US" dirty="0"/>
              <a:t>Export maps (as pdf, </a:t>
            </a:r>
            <a:r>
              <a:rPr lang="en-US" dirty="0" err="1"/>
              <a:t>png</a:t>
            </a:r>
            <a:r>
              <a:rPr lang="en-US" dirty="0"/>
              <a:t>, etc.)</a:t>
            </a:r>
          </a:p>
          <a:p>
            <a:endParaRPr lang="en-US" dirty="0"/>
          </a:p>
          <a:p>
            <a:r>
              <a:rPr lang="en-US" dirty="0"/>
              <a:t>Change base maps</a:t>
            </a:r>
          </a:p>
          <a:p>
            <a:endParaRPr lang="en-US" dirty="0"/>
          </a:p>
          <a:p>
            <a:endParaRPr lang="en-US" dirty="0"/>
          </a:p>
        </p:txBody>
      </p:sp>
    </p:spTree>
    <p:extLst>
      <p:ext uri="{BB962C8B-B14F-4D97-AF65-F5344CB8AC3E}">
        <p14:creationId xmlns:p14="http://schemas.microsoft.com/office/powerpoint/2010/main" val="36753757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C71C-E4BD-D1B0-3BFA-524AD659D43B}"/>
              </a:ext>
            </a:extLst>
          </p:cNvPr>
          <p:cNvSpPr>
            <a:spLocks noGrp="1"/>
          </p:cNvSpPr>
          <p:nvPr>
            <p:ph type="title"/>
          </p:nvPr>
        </p:nvSpPr>
        <p:spPr/>
        <p:txBody>
          <a:bodyPr/>
          <a:lstStyle/>
          <a:p>
            <a:r>
              <a:rPr lang="en-US" dirty="0"/>
              <a:t>Project -&gt; Layout -&gt; Elements</a:t>
            </a:r>
          </a:p>
        </p:txBody>
      </p:sp>
      <p:sp>
        <p:nvSpPr>
          <p:cNvPr id="6" name="TextBox 5">
            <a:extLst>
              <a:ext uri="{FF2B5EF4-FFF2-40B4-BE49-F238E27FC236}">
                <a16:creationId xmlns:a16="http://schemas.microsoft.com/office/drawing/2014/main" id="{6550EAD8-B62D-444C-252F-CC2A93147419}"/>
              </a:ext>
            </a:extLst>
          </p:cNvPr>
          <p:cNvSpPr txBox="1"/>
          <p:nvPr/>
        </p:nvSpPr>
        <p:spPr>
          <a:xfrm>
            <a:off x="701842" y="2895600"/>
            <a:ext cx="6232358" cy="4801314"/>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a list of </a:t>
            </a:r>
            <a:r>
              <a:rPr lang="en-US" b="0" dirty="0">
                <a:solidFill>
                  <a:srgbClr val="6A9955"/>
                </a:solidFill>
                <a:latin typeface="Consolas" panose="020B0609020204030204" pitchFamily="49" charset="0"/>
              </a:rPr>
              <a:t>Layout</a:t>
            </a:r>
            <a:r>
              <a:rPr lang="en-US" b="0" dirty="0">
                <a:solidFill>
                  <a:srgbClr val="6A9955"/>
                </a:solidFill>
                <a:effectLst/>
                <a:latin typeface="Consolas" panose="020B0609020204030204" pitchFamily="49" charset="0"/>
              </a:rPr>
              <a:t> objects.</a:t>
            </a:r>
            <a:endParaRPr lang="en-US" b="0" dirty="0">
              <a:solidFill>
                <a:srgbClr val="D4D4D4"/>
              </a:solidFill>
              <a:effectLst/>
              <a:latin typeface="Consolas" panose="020B0609020204030204" pitchFamily="49" charset="0"/>
            </a:endParaRPr>
          </a:p>
          <a:p>
            <a:r>
              <a:rPr lang="en-US" b="0" dirty="0">
                <a:solidFill>
                  <a:srgbClr val="D4D4D4"/>
                </a:solidFill>
                <a:latin typeface="Consolas" panose="020B0609020204030204" pitchFamily="49" charset="0"/>
              </a:rPr>
              <a:t>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a:t>
            </a:r>
            <a:r>
              <a:rPr lang="en-US" dirty="0">
                <a:solidFill>
                  <a:srgbClr val="6A9955"/>
                </a:solidFill>
                <a:effectLst/>
                <a:latin typeface="Consolas" panose="020B0609020204030204" pitchFamily="49" charset="0"/>
              </a:rPr>
              <a:t>first</a:t>
            </a:r>
            <a:r>
              <a:rPr lang="en-US" b="0" dirty="0">
                <a:solidFill>
                  <a:srgbClr val="6A9955"/>
                </a:solidFill>
                <a:effectLst/>
                <a:latin typeface="Consolas" panose="020B0609020204030204" pitchFamily="49" charset="0"/>
              </a:rPr>
              <a:t> Layout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a:t>
            </a:r>
            <a:r>
              <a:rPr lang="en-US" b="0" dirty="0">
                <a:solidFill>
                  <a:srgbClr val="D4D4D4"/>
                </a:solidFill>
                <a:effectLst/>
                <a:latin typeface="Consolas" panose="020B0609020204030204" pitchFamily="49" charset="0"/>
              </a:rPr>
              <a:t> = layouts[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a:t>
            </a:r>
            <a:r>
              <a:rPr lang="en-US" b="0" dirty="0">
                <a:solidFill>
                  <a:srgbClr val="6A9955"/>
                </a:solidFill>
                <a:latin typeface="Consolas" panose="020B0609020204030204" pitchFamily="49" charset="0"/>
              </a:rPr>
              <a:t>layout elements</a:t>
            </a:r>
            <a:r>
              <a:rPr lang="en-US" b="0" dirty="0">
                <a:solidFill>
                  <a:srgbClr val="6A9955"/>
                </a:solidFill>
                <a:effectLst/>
                <a:latin typeface="Consolas" panose="020B0609020204030204" pitchFamily="49" charset="0"/>
              </a:rPr>
              <a:t>.</a:t>
            </a:r>
            <a:endParaRPr lang="en-US" b="0" dirty="0">
              <a:solidFill>
                <a:srgbClr val="D4D4D4"/>
              </a:solidFill>
              <a:latin typeface="Consolas" panose="020B0609020204030204" pitchFamily="49" charset="0"/>
            </a:endParaRPr>
          </a:p>
          <a:p>
            <a:r>
              <a:rPr lang="en-US" b="0" dirty="0" err="1">
                <a:solidFill>
                  <a:srgbClr val="D4D4D4"/>
                </a:solidFill>
                <a:effectLst/>
                <a:latin typeface="Consolas" panose="020B0609020204030204" pitchFamily="49" charset="0"/>
              </a:rPr>
              <a:t>elems</a:t>
            </a:r>
            <a:r>
              <a:rPr lang="en-US" b="0" dirty="0">
                <a:solidFill>
                  <a:srgbClr val="D4D4D4"/>
                </a:solidFill>
                <a:effectLst/>
                <a:latin typeface="Consolas" panose="020B0609020204030204" pitchFamily="49" charset="0"/>
              </a:rPr>
              <a:t> = </a:t>
            </a:r>
            <a:r>
              <a:rPr lang="en-US" b="0" dirty="0" err="1">
                <a:solidFill>
                  <a:srgbClr val="D4D4D4"/>
                </a:solidFill>
                <a:latin typeface="Consolas" panose="020B0609020204030204" pitchFamily="49" charset="0"/>
              </a:rPr>
              <a:t>my</a:t>
            </a:r>
            <a:r>
              <a:rPr lang="en-US" b="0" dirty="0" err="1">
                <a:solidFill>
                  <a:srgbClr val="D4D4D4"/>
                </a:solidFill>
                <a:effectLst/>
                <a:latin typeface="Consolas" panose="020B0609020204030204" pitchFamily="49" charset="0"/>
              </a:rPr>
              <a:t>Layout.listElements</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first </a:t>
            </a:r>
            <a:r>
              <a:rPr lang="en-US" b="0" dirty="0">
                <a:solidFill>
                  <a:srgbClr val="6A9955"/>
                </a:solidFill>
                <a:latin typeface="Consolas" panose="020B0609020204030204" pitchFamily="49" charset="0"/>
              </a:rPr>
              <a:t>layout element</a:t>
            </a:r>
            <a:r>
              <a:rPr lang="en-US" b="0" dirty="0">
                <a:solidFill>
                  <a:srgbClr val="6A9955"/>
                </a:solidFill>
                <a:effectLst/>
                <a:latin typeface="Consolas" panose="020B0609020204030204" pitchFamily="49" charset="0"/>
              </a:rPr>
              <a:t>.</a:t>
            </a:r>
            <a:br>
              <a:rPr lang="en-US" b="0" dirty="0">
                <a:solidFill>
                  <a:srgbClr val="D4D4D4"/>
                </a:solidFill>
                <a:effectLst/>
                <a:latin typeface="Consolas" panose="020B0609020204030204" pitchFamily="49" charset="0"/>
              </a:rPr>
            </a:br>
            <a:r>
              <a:rPr lang="en-US" b="0" dirty="0" err="1">
                <a:solidFill>
                  <a:srgbClr val="D4D4D4"/>
                </a:solidFill>
                <a:effectLst/>
                <a:latin typeface="Consolas" panose="020B0609020204030204" pitchFamily="49" charset="0"/>
              </a:rPr>
              <a:t>firstElem</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elems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pic>
        <p:nvPicPr>
          <p:cNvPr id="7" name="Picture 6">
            <a:extLst>
              <a:ext uri="{FF2B5EF4-FFF2-40B4-BE49-F238E27FC236}">
                <a16:creationId xmlns:a16="http://schemas.microsoft.com/office/drawing/2014/main" id="{B46B335E-A6D9-5F6B-97E8-B5B806B469D1}"/>
              </a:ext>
            </a:extLst>
          </p:cNvPr>
          <p:cNvPicPr>
            <a:picLocks noChangeAspect="1"/>
          </p:cNvPicPr>
          <p:nvPr/>
        </p:nvPicPr>
        <p:blipFill>
          <a:blip r:embed="rId2"/>
          <a:stretch>
            <a:fillRect/>
          </a:stretch>
        </p:blipFill>
        <p:spPr>
          <a:xfrm>
            <a:off x="685800" y="914400"/>
            <a:ext cx="7429500" cy="1933575"/>
          </a:xfrm>
          <a:prstGeom prst="rect">
            <a:avLst/>
          </a:prstGeom>
        </p:spPr>
      </p:pic>
      <p:cxnSp>
        <p:nvCxnSpPr>
          <p:cNvPr id="8" name="Straight Arrow Connector 6">
            <a:extLst>
              <a:ext uri="{FF2B5EF4-FFF2-40B4-BE49-F238E27FC236}">
                <a16:creationId xmlns:a16="http://schemas.microsoft.com/office/drawing/2014/main" id="{E6934244-AD48-B7C3-5783-D17858AFDDEE}"/>
              </a:ext>
            </a:extLst>
          </p:cNvPr>
          <p:cNvCxnSpPr>
            <a:cxnSpLocks noChangeShapeType="1"/>
          </p:cNvCxnSpPr>
          <p:nvPr/>
        </p:nvCxnSpPr>
        <p:spPr bwMode="auto">
          <a:xfrm>
            <a:off x="6614313" y="685800"/>
            <a:ext cx="0" cy="5334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Arrow Connector 6">
            <a:extLst>
              <a:ext uri="{FF2B5EF4-FFF2-40B4-BE49-F238E27FC236}">
                <a16:creationId xmlns:a16="http://schemas.microsoft.com/office/drawing/2014/main" id="{EE26932E-17CA-2D40-5FB6-E0E1DA08CF7B}"/>
              </a:ext>
            </a:extLst>
          </p:cNvPr>
          <p:cNvCxnSpPr>
            <a:cxnSpLocks noChangeShapeType="1"/>
          </p:cNvCxnSpPr>
          <p:nvPr/>
        </p:nvCxnSpPr>
        <p:spPr bwMode="auto">
          <a:xfrm>
            <a:off x="7620000" y="685800"/>
            <a:ext cx="0" cy="5334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2400186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812CA-535D-DCD7-0985-A91F19F1443E}"/>
              </a:ext>
            </a:extLst>
          </p:cNvPr>
          <p:cNvSpPr>
            <a:spLocks noGrp="1"/>
          </p:cNvSpPr>
          <p:nvPr>
            <p:ph type="title"/>
          </p:nvPr>
        </p:nvSpPr>
        <p:spPr/>
        <p:txBody>
          <a:bodyPr/>
          <a:lstStyle/>
          <a:p>
            <a:r>
              <a:rPr lang="en-US" dirty="0"/>
              <a:t>Modify scale</a:t>
            </a:r>
          </a:p>
        </p:txBody>
      </p:sp>
      <p:sp>
        <p:nvSpPr>
          <p:cNvPr id="3" name="Content Placeholder 2">
            <a:extLst>
              <a:ext uri="{FF2B5EF4-FFF2-40B4-BE49-F238E27FC236}">
                <a16:creationId xmlns:a16="http://schemas.microsoft.com/office/drawing/2014/main" id="{FA66322D-ED90-E7D3-4771-F238138520D4}"/>
              </a:ext>
            </a:extLst>
          </p:cNvPr>
          <p:cNvSpPr>
            <a:spLocks noGrp="1"/>
          </p:cNvSpPr>
          <p:nvPr>
            <p:ph idx="1"/>
          </p:nvPr>
        </p:nvSpPr>
        <p:spPr>
          <a:xfrm>
            <a:off x="152400" y="914400"/>
            <a:ext cx="8686800" cy="5715000"/>
          </a:xfrm>
        </p:spPr>
        <p:txBody>
          <a:bodyPr>
            <a:normAutofit fontScale="77500" lnSpcReduction="20000"/>
          </a:bodyPr>
          <a:lstStyle/>
          <a:p>
            <a:r>
              <a:rPr lang="en-US" b="0" dirty="0">
                <a:solidFill>
                  <a:srgbClr val="6A9955"/>
                </a:solidFill>
                <a:effectLst/>
                <a:latin typeface="Consolas" panose="020B0609020204030204" pitchFamily="49" charset="0"/>
              </a:rPr>
              <a:t># Before running this code: </a:t>
            </a:r>
            <a:br>
              <a:rPr lang="en-US" b="0" dirty="0">
                <a:solidFill>
                  <a:srgbClr val="6A9955"/>
                </a:solidFill>
                <a:effectLst/>
                <a:latin typeface="Consolas" panose="020B0609020204030204" pitchFamily="49" charset="0"/>
              </a:rPr>
            </a:br>
            <a:r>
              <a:rPr lang="en-US" b="0" dirty="0">
                <a:solidFill>
                  <a:srgbClr val="6A9955"/>
                </a:solidFill>
                <a:effectLst/>
                <a:latin typeface="Consolas" panose="020B0609020204030204" pitchFamily="49" charset="0"/>
              </a:rPr>
              <a:t># 1) Insert a layout manually.</a:t>
            </a:r>
          </a:p>
          <a:p>
            <a:r>
              <a:rPr lang="en-US" b="0" dirty="0">
                <a:solidFill>
                  <a:srgbClr val="6A9955"/>
                </a:solidFill>
                <a:effectLst/>
                <a:latin typeface="Consolas" panose="020B0609020204030204" pitchFamily="49" charset="0"/>
              </a:rPr>
              <a:t># 2) Add a map frame to the layout manually.</a:t>
            </a:r>
            <a:endParaRPr lang="en-US" b="0" dirty="0">
              <a:solidFill>
                <a:srgbClr val="569CD6"/>
              </a:solidFill>
              <a:effectLst/>
              <a:latin typeface="Consolas" panose="020B0609020204030204" pitchFamily="49" charset="0"/>
            </a:endParaRPr>
          </a:p>
          <a:p>
            <a:endParaRPr lang="en-US" dirty="0">
              <a:solidFill>
                <a:srgbClr val="569CD6"/>
              </a:solidFill>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 </a:t>
            </a: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br>
              <a:rPr lang="en-US" b="0" dirty="0">
                <a:solidFill>
                  <a:srgbClr val="D4D4D4"/>
                </a:solidFill>
                <a:effectLst/>
                <a:latin typeface="Consolas" panose="020B0609020204030204" pitchFamily="49" charset="0"/>
              </a:rPr>
            </a:br>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Layout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theLayout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elems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theLayout.listElements</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dirty="0">
                <a:solidFill>
                  <a:srgbClr val="6A9955"/>
                </a:solidFill>
                <a:latin typeface="Consolas" panose="020B0609020204030204" pitchFamily="49" charset="0"/>
              </a:rPr>
              <a:t># Get the </a:t>
            </a:r>
            <a:r>
              <a:rPr lang="en-US" dirty="0" err="1">
                <a:solidFill>
                  <a:srgbClr val="6A9955"/>
                </a:solidFill>
                <a:latin typeface="Consolas" panose="020B0609020204030204" pitchFamily="49" charset="0"/>
              </a:rPr>
              <a:t>mapframe</a:t>
            </a:r>
            <a:r>
              <a:rPr lang="en-US" dirty="0">
                <a:solidFill>
                  <a:srgbClr val="6A9955"/>
                </a:solidFill>
                <a:latin typeface="Consolas" panose="020B0609020204030204" pitchFamily="49" charset="0"/>
              </a:rPr>
              <a:t> element (zero index if you added this first).</a:t>
            </a:r>
          </a:p>
          <a:p>
            <a:r>
              <a:rPr lang="en-US" b="0" dirty="0">
                <a:solidFill>
                  <a:srgbClr val="D4D4D4"/>
                </a:solidFill>
                <a:effectLst/>
                <a:latin typeface="Consolas" panose="020B0609020204030204" pitchFamily="49" charset="0"/>
              </a:rPr>
              <a:t>mf = </a:t>
            </a:r>
            <a:r>
              <a:rPr lang="en-US" b="0" dirty="0" err="1">
                <a:solidFill>
                  <a:srgbClr val="D4D4D4"/>
                </a:solidFill>
                <a:effectLst/>
                <a:latin typeface="Consolas" panose="020B0609020204030204" pitchFamily="49" charset="0"/>
              </a:rPr>
              <a:t>elems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Zoom out by 5%</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mf.camera.scale</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mf.camera.scale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1.05</a:t>
            </a:r>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OR set the scale explicitly</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Set the scale to 1:50000</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mf.camera.scale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50000</a:t>
            </a:r>
            <a:endParaRPr lang="en-US" b="0" dirty="0">
              <a:solidFill>
                <a:srgbClr val="D4D4D4"/>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37164649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812CA-535D-DCD7-0985-A91F19F1443E}"/>
              </a:ext>
            </a:extLst>
          </p:cNvPr>
          <p:cNvSpPr>
            <a:spLocks noGrp="1"/>
          </p:cNvSpPr>
          <p:nvPr>
            <p:ph type="title"/>
          </p:nvPr>
        </p:nvSpPr>
        <p:spPr/>
        <p:txBody>
          <a:bodyPr/>
          <a:lstStyle/>
          <a:p>
            <a:r>
              <a:rPr lang="en-US" dirty="0"/>
              <a:t>Pan</a:t>
            </a:r>
          </a:p>
        </p:txBody>
      </p:sp>
      <p:sp>
        <p:nvSpPr>
          <p:cNvPr id="3" name="Content Placeholder 2">
            <a:extLst>
              <a:ext uri="{FF2B5EF4-FFF2-40B4-BE49-F238E27FC236}">
                <a16:creationId xmlns:a16="http://schemas.microsoft.com/office/drawing/2014/main" id="{FA66322D-ED90-E7D3-4771-F238138520D4}"/>
              </a:ext>
            </a:extLst>
          </p:cNvPr>
          <p:cNvSpPr>
            <a:spLocks noGrp="1"/>
          </p:cNvSpPr>
          <p:nvPr>
            <p:ph idx="1"/>
          </p:nvPr>
        </p:nvSpPr>
        <p:spPr>
          <a:xfrm>
            <a:off x="152400" y="914400"/>
            <a:ext cx="8686800" cy="5715000"/>
          </a:xfrm>
        </p:spPr>
        <p:txBody>
          <a:bodyPr>
            <a:normAutofit fontScale="92500" lnSpcReduction="10000"/>
          </a:bodyPr>
          <a:lstStyle/>
          <a:p>
            <a:r>
              <a:rPr lang="en-US" b="0" dirty="0">
                <a:solidFill>
                  <a:srgbClr val="6A9955"/>
                </a:solidFill>
                <a:effectLst/>
                <a:latin typeface="Consolas" panose="020B0609020204030204" pitchFamily="49" charset="0"/>
              </a:rPr>
              <a:t># Before running this code: </a:t>
            </a:r>
            <a:br>
              <a:rPr lang="en-US" b="0" dirty="0">
                <a:solidFill>
                  <a:srgbClr val="6A9955"/>
                </a:solidFill>
                <a:effectLst/>
                <a:latin typeface="Consolas" panose="020B0609020204030204" pitchFamily="49" charset="0"/>
              </a:rPr>
            </a:br>
            <a:r>
              <a:rPr lang="en-US" b="0" dirty="0">
                <a:solidFill>
                  <a:srgbClr val="6A9955"/>
                </a:solidFill>
                <a:effectLst/>
                <a:latin typeface="Consolas" panose="020B0609020204030204" pitchFamily="49" charset="0"/>
              </a:rPr>
              <a:t># 1) Insert a layout manually.</a:t>
            </a:r>
          </a:p>
          <a:p>
            <a:r>
              <a:rPr lang="en-US" b="0" dirty="0">
                <a:solidFill>
                  <a:srgbClr val="6A9955"/>
                </a:solidFill>
                <a:effectLst/>
                <a:latin typeface="Consolas" panose="020B0609020204030204" pitchFamily="49" charset="0"/>
              </a:rPr>
              <a:t># 2) Add a map frame to the layout manually.</a:t>
            </a:r>
          </a:p>
          <a:p>
            <a:endParaRPr lang="en-US" b="0" dirty="0">
              <a:solidFill>
                <a:srgbClr val="569CD6"/>
              </a:solidFill>
              <a:effectLst/>
              <a:latin typeface="Consolas" panose="020B0609020204030204" pitchFamily="49" charset="0"/>
            </a:endParaRPr>
          </a:p>
          <a:p>
            <a:endParaRPr lang="en-US" dirty="0">
              <a:solidFill>
                <a:srgbClr val="569CD6"/>
              </a:solidFill>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 </a:t>
            </a: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br>
              <a:rPr lang="en-US" b="0" dirty="0">
                <a:solidFill>
                  <a:srgbClr val="D4D4D4"/>
                </a:solidFill>
                <a:effectLst/>
                <a:latin typeface="Consolas" panose="020B0609020204030204" pitchFamily="49" charset="0"/>
              </a:rPr>
            </a:br>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Layout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theLayout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elems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theLayout.listElements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mf = </a:t>
            </a:r>
            <a:r>
              <a:rPr lang="en-US" b="0" dirty="0" err="1">
                <a:solidFill>
                  <a:srgbClr val="D4D4D4"/>
                </a:solidFill>
                <a:effectLst/>
                <a:latin typeface="Consolas" panose="020B0609020204030204" pitchFamily="49" charset="0"/>
              </a:rPr>
              <a:t>elems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Center the map in York County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mf.camera.X</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-76.9</a:t>
            </a:r>
            <a:r>
              <a:rPr lang="en-US" b="0" dirty="0">
                <a:solidFill>
                  <a:srgbClr val="D4D4D4"/>
                </a:solidFill>
                <a:effectLst/>
                <a:latin typeface="Consolas" panose="020B0609020204030204" pitchFamily="49" charset="0"/>
              </a:rPr>
              <a:t> </a:t>
            </a:r>
          </a:p>
          <a:p>
            <a:r>
              <a:rPr lang="en-US" b="0" dirty="0" err="1">
                <a:solidFill>
                  <a:srgbClr val="D4D4D4"/>
                </a:solidFill>
                <a:effectLst/>
                <a:latin typeface="Consolas" panose="020B0609020204030204" pitchFamily="49" charset="0"/>
              </a:rPr>
              <a:t>mf.camera.Y</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39.769</a:t>
            </a:r>
            <a:endParaRPr lang="en-US" b="0" dirty="0">
              <a:solidFill>
                <a:srgbClr val="D4D4D4"/>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5005253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39DF9ACE-9D7C-48CB-990C-05D75BC244FB}"/>
              </a:ext>
            </a:extLst>
          </p:cNvPr>
          <p:cNvSpPr>
            <a:spLocks noGrp="1"/>
          </p:cNvSpPr>
          <p:nvPr>
            <p:ph type="title"/>
          </p:nvPr>
        </p:nvSpPr>
        <p:spPr/>
        <p:txBody>
          <a:bodyPr/>
          <a:lstStyle/>
          <a:p>
            <a:r>
              <a:rPr lang="en-US" altLang="en-US" dirty="0"/>
              <a:t>Element types</a:t>
            </a:r>
          </a:p>
        </p:txBody>
      </p:sp>
      <p:sp>
        <p:nvSpPr>
          <p:cNvPr id="3" name="Content Placeholder 2">
            <a:extLst>
              <a:ext uri="{FF2B5EF4-FFF2-40B4-BE49-F238E27FC236}">
                <a16:creationId xmlns:a16="http://schemas.microsoft.com/office/drawing/2014/main" id="{B1781A91-4EC2-40CF-8C6C-1147D0590200}"/>
              </a:ext>
            </a:extLst>
          </p:cNvPr>
          <p:cNvSpPr>
            <a:spLocks noGrp="1"/>
          </p:cNvSpPr>
          <p:nvPr>
            <p:ph idx="1"/>
          </p:nvPr>
        </p:nvSpPr>
        <p:spPr/>
        <p:txBody>
          <a:bodyPr>
            <a:normAutofit lnSpcReduction="10000"/>
          </a:bodyPr>
          <a:lstStyle/>
          <a:p>
            <a:r>
              <a:rPr lang="en-US" dirty="0"/>
              <a:t>Two optional parameters: {</a:t>
            </a:r>
            <a:r>
              <a:rPr lang="en-US" dirty="0" err="1">
                <a:solidFill>
                  <a:srgbClr val="FFC000"/>
                </a:solidFill>
              </a:rPr>
              <a:t>element_type</a:t>
            </a:r>
            <a:r>
              <a:rPr lang="en-US" dirty="0"/>
              <a:t>}, {wildcard}</a:t>
            </a:r>
            <a:br>
              <a:rPr lang="en-US" dirty="0"/>
            </a:br>
            <a:endParaRPr lang="en-US" dirty="0"/>
          </a:p>
          <a:p>
            <a:endParaRPr lang="en-US" dirty="0"/>
          </a:p>
          <a:p>
            <a:endParaRPr lang="en-US" dirty="0"/>
          </a:p>
          <a:p>
            <a:endParaRPr lang="en-US" dirty="0"/>
          </a:p>
          <a:p>
            <a:endParaRPr lang="en-US" dirty="0"/>
          </a:p>
          <a:p>
            <a:endParaRPr lang="en-US" dirty="0"/>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a:t>
            </a: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endParaRPr lang="en-US" dirty="0"/>
          </a:p>
          <a:p>
            <a:r>
              <a:rPr lang="en-US" dirty="0">
                <a:latin typeface="Consolas" panose="020B0609020204030204" pitchFamily="49" charset="0"/>
              </a:rPr>
              <a:t>pics = </a:t>
            </a:r>
            <a:r>
              <a:rPr lang="en-US" b="0" dirty="0" err="1">
                <a:solidFill>
                  <a:srgbClr val="D4D4D4"/>
                </a:solidFill>
                <a:effectLst/>
                <a:latin typeface="Consolas" panose="020B0609020204030204" pitchFamily="49" charset="0"/>
              </a:rPr>
              <a:t>myLayout.listElements</a:t>
            </a:r>
            <a:r>
              <a:rPr lang="en-US" b="0" dirty="0">
                <a:solidFill>
                  <a:srgbClr val="D4D4D4"/>
                </a:solidFill>
                <a:effectLst/>
                <a:latin typeface="Consolas" panose="020B0609020204030204" pitchFamily="49" charset="0"/>
              </a:rPr>
              <a:t>(</a:t>
            </a:r>
            <a:r>
              <a:rPr lang="en-US" dirty="0">
                <a:latin typeface="Consolas" panose="020B0609020204030204" pitchFamily="49" charset="0"/>
              </a:rPr>
              <a:t>'PICTURE_ELEMENT')</a:t>
            </a:r>
            <a:br>
              <a:rPr lang="en-US" dirty="0">
                <a:latin typeface="Consolas" panose="020B0609020204030204" pitchFamily="49" charset="0"/>
              </a:rPr>
            </a:br>
            <a:endParaRPr lang="en-US" dirty="0">
              <a:latin typeface="Consolas" panose="020B0609020204030204" pitchFamily="49" charset="0"/>
            </a:endParaRPr>
          </a:p>
          <a:p>
            <a:r>
              <a:rPr lang="en-US" dirty="0" err="1">
                <a:latin typeface="Consolas" panose="020B0609020204030204" pitchFamily="49" charset="0"/>
              </a:rPr>
              <a:t>horseLabels</a:t>
            </a:r>
            <a:r>
              <a:rPr lang="en-US" dirty="0">
                <a:latin typeface="Consolas" panose="020B0609020204030204" pitchFamily="49" charset="0"/>
              </a:rPr>
              <a:t> = </a:t>
            </a:r>
            <a:r>
              <a:rPr lang="en-US" dirty="0" err="1">
                <a:latin typeface="Consolas" panose="020B0609020204030204" pitchFamily="49" charset="0"/>
              </a:rPr>
              <a:t>myLayout.listElements</a:t>
            </a:r>
            <a:r>
              <a:rPr lang="en-US" dirty="0">
                <a:latin typeface="Consolas" panose="020B0609020204030204" pitchFamily="49" charset="0"/>
              </a:rPr>
              <a:t>('TEXT_ELEMENT','HOR*')</a:t>
            </a:r>
            <a:endParaRPr lang="en-US" dirty="0"/>
          </a:p>
          <a:p>
            <a:endParaRPr lang="en-US" dirty="0"/>
          </a:p>
          <a:p>
            <a:endParaRPr lang="en-US" dirty="0"/>
          </a:p>
          <a:p>
            <a:endParaRPr lang="en-US" dirty="0"/>
          </a:p>
        </p:txBody>
      </p:sp>
      <p:sp>
        <p:nvSpPr>
          <p:cNvPr id="45061" name="TextBox 3">
            <a:extLst>
              <a:ext uri="{FF2B5EF4-FFF2-40B4-BE49-F238E27FC236}">
                <a16:creationId xmlns:a16="http://schemas.microsoft.com/office/drawing/2014/main" id="{DC8ACDC6-1B94-44B8-8060-17AE7BBABC22}"/>
              </a:ext>
            </a:extLst>
          </p:cNvPr>
          <p:cNvSpPr txBox="1">
            <a:spLocks noChangeArrowheads="1"/>
          </p:cNvSpPr>
          <p:nvPr/>
        </p:nvSpPr>
        <p:spPr bwMode="auto">
          <a:xfrm>
            <a:off x="381000" y="1295400"/>
            <a:ext cx="3429000" cy="15696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600" b="0" dirty="0">
                <a:solidFill>
                  <a:srgbClr val="B2B062"/>
                </a:solidFill>
              </a:rPr>
              <a:t>'GRAPHIC_ELEMENT' </a:t>
            </a:r>
          </a:p>
          <a:p>
            <a:pPr>
              <a:spcBef>
                <a:spcPct val="0"/>
              </a:spcBef>
              <a:buFontTx/>
              <a:buNone/>
            </a:pPr>
            <a:r>
              <a:rPr lang="en-US" altLang="en-US" sz="1600" b="0" dirty="0">
                <a:solidFill>
                  <a:srgbClr val="B2B062"/>
                </a:solidFill>
              </a:rPr>
              <a:t>'LEGEND_ELEMENT'</a:t>
            </a:r>
          </a:p>
          <a:p>
            <a:pPr>
              <a:spcBef>
                <a:spcPct val="0"/>
              </a:spcBef>
              <a:buFontTx/>
              <a:buNone/>
            </a:pPr>
            <a:r>
              <a:rPr lang="en-US" altLang="en-US" sz="1600" b="0" dirty="0">
                <a:solidFill>
                  <a:srgbClr val="B2B062"/>
                </a:solidFill>
              </a:rPr>
              <a:t>'MAPFRAME_ELEMENT'</a:t>
            </a:r>
          </a:p>
          <a:p>
            <a:pPr>
              <a:spcBef>
                <a:spcPct val="0"/>
              </a:spcBef>
              <a:buNone/>
            </a:pPr>
            <a:r>
              <a:rPr lang="en-US" altLang="en-US" sz="1600" b="0" dirty="0">
                <a:solidFill>
                  <a:srgbClr val="B2B062"/>
                </a:solidFill>
              </a:rPr>
              <a:t>'MAPSURROUND_ELEMENT'</a:t>
            </a:r>
          </a:p>
          <a:p>
            <a:pPr>
              <a:spcBef>
                <a:spcPct val="0"/>
              </a:spcBef>
              <a:buFontTx/>
              <a:buNone/>
            </a:pPr>
            <a:r>
              <a:rPr lang="en-US" altLang="en-US" sz="1600" b="0" dirty="0">
                <a:solidFill>
                  <a:srgbClr val="B2B062"/>
                </a:solidFill>
              </a:rPr>
              <a:t>'PICTURE_ELEMENT'</a:t>
            </a:r>
          </a:p>
          <a:p>
            <a:pPr>
              <a:spcBef>
                <a:spcPct val="0"/>
              </a:spcBef>
              <a:buFontTx/>
              <a:buNone/>
            </a:pPr>
            <a:r>
              <a:rPr lang="en-US" altLang="en-US" sz="1600" b="0" dirty="0">
                <a:solidFill>
                  <a:srgbClr val="B2B062"/>
                </a:solidFill>
              </a:rPr>
              <a:t>'TEXT_ELEMENT'</a:t>
            </a:r>
          </a:p>
        </p:txBody>
      </p:sp>
      <p:sp>
        <p:nvSpPr>
          <p:cNvPr id="6" name="Slide Number Placeholder 5">
            <a:extLst>
              <a:ext uri="{FF2B5EF4-FFF2-40B4-BE49-F238E27FC236}">
                <a16:creationId xmlns:a16="http://schemas.microsoft.com/office/drawing/2014/main" id="{FA470126-6E5B-481D-A98D-69AB7C6BAA47}"/>
              </a:ext>
            </a:extLst>
          </p:cNvPr>
          <p:cNvSpPr>
            <a:spLocks noGrp="1"/>
          </p:cNvSpPr>
          <p:nvPr>
            <p:ph type="sldNum" sz="quarter" idx="12"/>
          </p:nvPr>
        </p:nvSpPr>
        <p:spPr/>
        <p:txBody>
          <a:bodyPr/>
          <a:lstStyle/>
          <a:p>
            <a:fld id="{D584E0A9-DCB8-4B8B-92A0-3B6B22500F69}" type="slidenum">
              <a:rPr lang="en-US" altLang="en-US" smtClean="0"/>
              <a:pPr/>
              <a:t>63</a:t>
            </a:fld>
            <a:endParaRPr lang="en-US" altLang="en-US"/>
          </a:p>
        </p:txBody>
      </p:sp>
    </p:spTree>
    <p:extLst>
      <p:ext uri="{BB962C8B-B14F-4D97-AF65-F5344CB8AC3E}">
        <p14:creationId xmlns:p14="http://schemas.microsoft.com/office/powerpoint/2010/main" val="34413262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63C172D0-1C75-4BEE-81DF-21DC57D02C34}"/>
              </a:ext>
            </a:extLst>
          </p:cNvPr>
          <p:cNvSpPr>
            <a:spLocks noGrp="1"/>
          </p:cNvSpPr>
          <p:nvPr>
            <p:ph type="title"/>
          </p:nvPr>
        </p:nvSpPr>
        <p:spPr/>
        <p:txBody>
          <a:bodyPr/>
          <a:lstStyle/>
          <a:p>
            <a:r>
              <a:rPr lang="en-US" altLang="en-US" dirty="0"/>
              <a:t>Managing layout elements</a:t>
            </a:r>
          </a:p>
        </p:txBody>
      </p:sp>
      <p:sp>
        <p:nvSpPr>
          <p:cNvPr id="3" name="Content Placeholder 2">
            <a:extLst>
              <a:ext uri="{FF2B5EF4-FFF2-40B4-BE49-F238E27FC236}">
                <a16:creationId xmlns:a16="http://schemas.microsoft.com/office/drawing/2014/main" id="{66D9B1DC-BD57-4E12-8CE5-72931030CD8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p:txBody>
      </p:sp>
      <p:sp>
        <p:nvSpPr>
          <p:cNvPr id="43015" name="TextBox 10">
            <a:extLst>
              <a:ext uri="{FF2B5EF4-FFF2-40B4-BE49-F238E27FC236}">
                <a16:creationId xmlns:a16="http://schemas.microsoft.com/office/drawing/2014/main" id="{27E4B7E8-896F-4C7E-854E-72A2B88EB31A}"/>
              </a:ext>
            </a:extLst>
          </p:cNvPr>
          <p:cNvSpPr txBox="1">
            <a:spLocks noChangeArrowheads="1"/>
          </p:cNvSpPr>
          <p:nvPr/>
        </p:nvSpPr>
        <p:spPr bwMode="auto">
          <a:xfrm>
            <a:off x="342900" y="885825"/>
            <a:ext cx="86106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spcBef>
                <a:spcPct val="0"/>
              </a:spcBef>
              <a:buNone/>
            </a:pPr>
            <a:r>
              <a:rPr lang="en-US" altLang="en-US" sz="2400" b="0" dirty="0">
                <a:solidFill>
                  <a:srgbClr val="D9D9D9"/>
                </a:solidFill>
              </a:rPr>
              <a:t>arcpy CAN’T create new elements entirely from scratch.</a:t>
            </a:r>
          </a:p>
          <a:p>
            <a:pPr marL="0" indent="0">
              <a:spcBef>
                <a:spcPct val="0"/>
              </a:spcBef>
              <a:buNone/>
            </a:pPr>
            <a:endParaRPr lang="en-US" altLang="en-US" sz="2400" b="0" dirty="0">
              <a:solidFill>
                <a:srgbClr val="D9D9D9"/>
              </a:solidFill>
            </a:endParaRPr>
          </a:p>
          <a:p>
            <a:pPr marL="0" indent="0">
              <a:spcBef>
                <a:spcPct val="0"/>
              </a:spcBef>
              <a:buNone/>
            </a:pPr>
            <a:r>
              <a:rPr lang="en-US" altLang="en-US" sz="2400" b="0" dirty="0">
                <a:solidFill>
                  <a:srgbClr val="D9D9D9"/>
                </a:solidFill>
              </a:rPr>
              <a:t>Can clone text elements.</a:t>
            </a:r>
          </a:p>
          <a:p>
            <a:pPr marL="0" indent="0">
              <a:spcBef>
                <a:spcPct val="0"/>
              </a:spcBef>
              <a:buNone/>
            </a:pPr>
            <a:endParaRPr lang="en-US" altLang="en-US" sz="2400" b="0" dirty="0">
              <a:solidFill>
                <a:srgbClr val="D9D9D9"/>
              </a:solidFill>
            </a:endParaRPr>
          </a:p>
          <a:p>
            <a:pPr marL="0" indent="0">
              <a:spcBef>
                <a:spcPct val="0"/>
              </a:spcBef>
              <a:buNone/>
            </a:pPr>
            <a:r>
              <a:rPr lang="en-US" altLang="en-US" sz="2400" b="0" dirty="0">
                <a:solidFill>
                  <a:srgbClr val="D9D9D9"/>
                </a:solidFill>
              </a:rPr>
              <a:t>For projects where you want to modify layout elements, use an existing layout as a template to modify.  </a:t>
            </a:r>
          </a:p>
          <a:p>
            <a:pPr marL="0" indent="0">
              <a:spcBef>
                <a:spcPct val="0"/>
              </a:spcBef>
              <a:buNone/>
            </a:pPr>
            <a:endParaRPr lang="en-US" altLang="en-US" sz="2400" b="0" dirty="0">
              <a:solidFill>
                <a:srgbClr val="D9D9D9"/>
              </a:solidFill>
            </a:endParaRPr>
          </a:p>
          <a:p>
            <a:pPr marL="0" indent="0">
              <a:spcBef>
                <a:spcPct val="0"/>
              </a:spcBef>
              <a:buNone/>
            </a:pPr>
            <a:r>
              <a:rPr lang="en-US" altLang="en-US" sz="2400" b="0" dirty="0">
                <a:solidFill>
                  <a:srgbClr val="D9D9D9"/>
                </a:solidFill>
              </a:rPr>
              <a:t>Template map elements can be ‘hidden’ outside the initial viewing box.</a:t>
            </a:r>
          </a:p>
        </p:txBody>
      </p:sp>
      <p:sp>
        <p:nvSpPr>
          <p:cNvPr id="10" name="TextBox 9">
            <a:extLst>
              <a:ext uri="{FF2B5EF4-FFF2-40B4-BE49-F238E27FC236}">
                <a16:creationId xmlns:a16="http://schemas.microsoft.com/office/drawing/2014/main" id="{B0A90102-63F6-C84E-09CF-301A203F40E5}"/>
              </a:ext>
            </a:extLst>
          </p:cNvPr>
          <p:cNvSpPr txBox="1"/>
          <p:nvPr/>
        </p:nvSpPr>
        <p:spPr>
          <a:xfrm>
            <a:off x="1371601" y="10949034"/>
            <a:ext cx="107760" cy="369332"/>
          </a:xfrm>
          <a:prstGeom prst="rect">
            <a:avLst/>
          </a:prstGeom>
          <a:noFill/>
        </p:spPr>
        <p:txBody>
          <a:bodyPr wrap="square" rtlCol="0">
            <a:spAutoFit/>
          </a:bodyPr>
          <a:lstStyle/>
          <a:p>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63C172D0-1C75-4BEE-81DF-21DC57D02C34}"/>
              </a:ext>
            </a:extLst>
          </p:cNvPr>
          <p:cNvSpPr>
            <a:spLocks noGrp="1"/>
          </p:cNvSpPr>
          <p:nvPr>
            <p:ph type="title"/>
          </p:nvPr>
        </p:nvSpPr>
        <p:spPr/>
        <p:txBody>
          <a:bodyPr/>
          <a:lstStyle/>
          <a:p>
            <a:r>
              <a:rPr lang="en-US" altLang="en-US" dirty="0"/>
              <a:t>Access elements by name</a:t>
            </a:r>
          </a:p>
        </p:txBody>
      </p:sp>
      <p:sp>
        <p:nvSpPr>
          <p:cNvPr id="3" name="Content Placeholder 2">
            <a:extLst>
              <a:ext uri="{FF2B5EF4-FFF2-40B4-BE49-F238E27FC236}">
                <a16:creationId xmlns:a16="http://schemas.microsoft.com/office/drawing/2014/main" id="{66D9B1DC-BD57-4E12-8CE5-72931030CD8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p:txBody>
      </p:sp>
      <p:sp>
        <p:nvSpPr>
          <p:cNvPr id="43015" name="TextBox 10">
            <a:extLst>
              <a:ext uri="{FF2B5EF4-FFF2-40B4-BE49-F238E27FC236}">
                <a16:creationId xmlns:a16="http://schemas.microsoft.com/office/drawing/2014/main" id="{27E4B7E8-896F-4C7E-854E-72A2B88EB31A}"/>
              </a:ext>
            </a:extLst>
          </p:cNvPr>
          <p:cNvSpPr txBox="1">
            <a:spLocks noChangeArrowheads="1"/>
          </p:cNvSpPr>
          <p:nvPr/>
        </p:nvSpPr>
        <p:spPr bwMode="auto">
          <a:xfrm>
            <a:off x="342900" y="885825"/>
            <a:ext cx="86106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spcBef>
                <a:spcPct val="0"/>
              </a:spcBef>
              <a:buNone/>
            </a:pPr>
            <a:r>
              <a:rPr lang="en-US" altLang="en-US" sz="1600" b="0" dirty="0">
                <a:solidFill>
                  <a:srgbClr val="D9D9D9"/>
                </a:solidFill>
              </a:rPr>
              <a:t>Getting a layout element to modify its properties,  can use </a:t>
            </a:r>
            <a:r>
              <a:rPr lang="en-US" altLang="en-US" sz="1600" dirty="0">
                <a:solidFill>
                  <a:srgbClr val="D9D9D9"/>
                </a:solidFill>
              </a:rPr>
              <a:t>element name</a:t>
            </a:r>
            <a:r>
              <a:rPr lang="en-US" altLang="en-US" sz="1600" b="0" dirty="0">
                <a:solidFill>
                  <a:srgbClr val="D9D9D9"/>
                </a:solidFill>
              </a:rPr>
              <a:t>. </a:t>
            </a:r>
          </a:p>
          <a:p>
            <a:pPr marL="0" indent="0">
              <a:spcBef>
                <a:spcPct val="0"/>
              </a:spcBef>
              <a:buNone/>
            </a:pPr>
            <a:endParaRPr lang="en-US" altLang="en-US" sz="1600" b="0" dirty="0">
              <a:solidFill>
                <a:srgbClr val="D9D9D9"/>
              </a:solidFill>
            </a:endParaRPr>
          </a:p>
          <a:p>
            <a:pPr marL="0" indent="0">
              <a:spcBef>
                <a:spcPct val="0"/>
              </a:spcBef>
              <a:buNone/>
            </a:pPr>
            <a:r>
              <a:rPr lang="en-US" altLang="en-US" sz="1600" b="0" dirty="0">
                <a:solidFill>
                  <a:srgbClr val="D9D9D9"/>
                </a:solidFill>
              </a:rPr>
              <a:t>When you add an element to a layout, it gets a name. </a:t>
            </a:r>
          </a:p>
          <a:p>
            <a:pPr marL="0" indent="0">
              <a:spcBef>
                <a:spcPct val="0"/>
              </a:spcBef>
              <a:buNone/>
            </a:pPr>
            <a:endParaRPr lang="en-US" altLang="en-US" sz="1600" b="0" dirty="0">
              <a:solidFill>
                <a:srgbClr val="D9D9D9"/>
              </a:solidFill>
            </a:endParaRPr>
          </a:p>
          <a:p>
            <a:pPr marL="0" indent="0">
              <a:spcBef>
                <a:spcPct val="0"/>
              </a:spcBef>
              <a:buNone/>
            </a:pPr>
            <a:r>
              <a:rPr lang="en-US" altLang="en-US" sz="1600" b="0" dirty="0">
                <a:solidFill>
                  <a:srgbClr val="D9D9D9"/>
                </a:solidFill>
              </a:rPr>
              <a:t>Use </a:t>
            </a:r>
            <a:r>
              <a:rPr lang="en-US" altLang="en-US" sz="1600" dirty="0">
                <a:solidFill>
                  <a:srgbClr val="D9D9D9"/>
                </a:solidFill>
              </a:rPr>
              <a:t>meaningful names for each element in the template map</a:t>
            </a:r>
            <a:r>
              <a:rPr lang="en-US" altLang="en-US" sz="1600" b="0" dirty="0">
                <a:solidFill>
                  <a:srgbClr val="D9D9D9"/>
                </a:solidFill>
              </a:rPr>
              <a:t>.</a:t>
            </a:r>
          </a:p>
        </p:txBody>
      </p:sp>
      <p:sp>
        <p:nvSpPr>
          <p:cNvPr id="7" name="TextBox 6">
            <a:extLst>
              <a:ext uri="{FF2B5EF4-FFF2-40B4-BE49-F238E27FC236}">
                <a16:creationId xmlns:a16="http://schemas.microsoft.com/office/drawing/2014/main" id="{29049066-6E5A-522E-BB25-F1DA74F9BDCB}"/>
              </a:ext>
            </a:extLst>
          </p:cNvPr>
          <p:cNvSpPr txBox="1"/>
          <p:nvPr/>
        </p:nvSpPr>
        <p:spPr>
          <a:xfrm>
            <a:off x="1066800" y="2514600"/>
            <a:ext cx="7315200" cy="2308324"/>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a:t>
            </a: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myLayout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elem</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myLayout.listElements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print(elem.name)</a:t>
            </a:r>
          </a:p>
        </p:txBody>
      </p:sp>
      <p:sp>
        <p:nvSpPr>
          <p:cNvPr id="10" name="TextBox 9">
            <a:extLst>
              <a:ext uri="{FF2B5EF4-FFF2-40B4-BE49-F238E27FC236}">
                <a16:creationId xmlns:a16="http://schemas.microsoft.com/office/drawing/2014/main" id="{B0A90102-63F6-C84E-09CF-301A203F40E5}"/>
              </a:ext>
            </a:extLst>
          </p:cNvPr>
          <p:cNvSpPr txBox="1"/>
          <p:nvPr/>
        </p:nvSpPr>
        <p:spPr>
          <a:xfrm>
            <a:off x="1371601" y="10949034"/>
            <a:ext cx="107760" cy="369332"/>
          </a:xfrm>
          <a:prstGeom prst="rect">
            <a:avLst/>
          </a:prstGeom>
          <a:noFill/>
        </p:spPr>
        <p:txBody>
          <a:bodyPr wrap="square" rtlCol="0">
            <a:spAutoFit/>
          </a:bodyPr>
          <a:lstStyle/>
          <a:p>
            <a:endParaRPr lang="en-US" dirty="0"/>
          </a:p>
        </p:txBody>
      </p:sp>
      <p:sp>
        <p:nvSpPr>
          <p:cNvPr id="11" name="Rectangle 2">
            <a:extLst>
              <a:ext uri="{FF2B5EF4-FFF2-40B4-BE49-F238E27FC236}">
                <a16:creationId xmlns:a16="http://schemas.microsoft.com/office/drawing/2014/main" id="{F1CD7E8D-E9B1-8E1F-5F2B-F8F6D5EF440C}"/>
              </a:ext>
            </a:extLst>
          </p:cNvPr>
          <p:cNvSpPr>
            <a:spLocks noChangeArrowheads="1"/>
          </p:cNvSpPr>
          <p:nvPr/>
        </p:nvSpPr>
        <p:spPr bwMode="auto">
          <a:xfrm>
            <a:off x="1162051" y="4953000"/>
            <a:ext cx="1524000" cy="12926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Text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Text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North Arrow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Scale Bar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Legend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Map Frame</a:t>
            </a:r>
            <a:r>
              <a:rPr kumimoji="0" lang="en-US" altLang="en-US" sz="1400" b="0" i="0" u="none" strike="noStrike" cap="none" normalizeH="0" baseline="0" dirty="0">
                <a:ln>
                  <a:noFill/>
                </a:ln>
                <a:solidFill>
                  <a:schemeClr val="tx1"/>
                </a:solidFill>
                <a:effectLst/>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074696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63C172D0-1C75-4BEE-81DF-21DC57D02C34}"/>
              </a:ext>
            </a:extLst>
          </p:cNvPr>
          <p:cNvSpPr>
            <a:spLocks noGrp="1"/>
          </p:cNvSpPr>
          <p:nvPr>
            <p:ph type="title"/>
          </p:nvPr>
        </p:nvSpPr>
        <p:spPr/>
        <p:txBody>
          <a:bodyPr/>
          <a:lstStyle/>
          <a:p>
            <a:r>
              <a:rPr lang="en-US" altLang="en-US" dirty="0"/>
              <a:t> Accessing text elements by text </a:t>
            </a:r>
          </a:p>
        </p:txBody>
      </p:sp>
      <p:sp>
        <p:nvSpPr>
          <p:cNvPr id="3" name="Content Placeholder 2">
            <a:extLst>
              <a:ext uri="{FF2B5EF4-FFF2-40B4-BE49-F238E27FC236}">
                <a16:creationId xmlns:a16="http://schemas.microsoft.com/office/drawing/2014/main" id="{66D9B1DC-BD57-4E12-8CE5-72931030CD8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p:txBody>
      </p:sp>
      <p:pic>
        <p:nvPicPr>
          <p:cNvPr id="15" name="Picture 3">
            <a:extLst>
              <a:ext uri="{FF2B5EF4-FFF2-40B4-BE49-F238E27FC236}">
                <a16:creationId xmlns:a16="http://schemas.microsoft.com/office/drawing/2014/main" id="{88945BF3-AE43-4045-BE1E-6BA36303ADA4}"/>
              </a:ext>
            </a:extLst>
          </p:cNvPr>
          <p:cNvPicPr>
            <a:picLocks noChangeAspect="1" noChangeArrowheads="1"/>
          </p:cNvPicPr>
          <p:nvPr/>
        </p:nvPicPr>
        <p:blipFill>
          <a:blip r:embed="rId3"/>
          <a:srcRect/>
          <a:stretch>
            <a:fillRect/>
          </a:stretch>
        </p:blipFill>
        <p:spPr bwMode="auto">
          <a:xfrm>
            <a:off x="657225" y="3133725"/>
            <a:ext cx="222885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3017" name="Oval 15">
            <a:extLst>
              <a:ext uri="{FF2B5EF4-FFF2-40B4-BE49-F238E27FC236}">
                <a16:creationId xmlns:a16="http://schemas.microsoft.com/office/drawing/2014/main" id="{B5F5B6D0-39AC-41E5-857B-43EDE39DE8A2}"/>
              </a:ext>
            </a:extLst>
          </p:cNvPr>
          <p:cNvSpPr>
            <a:spLocks noChangeArrowheads="1"/>
          </p:cNvSpPr>
          <p:nvPr/>
        </p:nvSpPr>
        <p:spPr bwMode="auto">
          <a:xfrm>
            <a:off x="390189" y="5684398"/>
            <a:ext cx="1371600" cy="381000"/>
          </a:xfrm>
          <a:prstGeom prst="ellipse">
            <a:avLst/>
          </a:prstGeom>
          <a:noFill/>
          <a:ln w="38100" algn="ctr">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b="0"/>
          </a:p>
        </p:txBody>
      </p:sp>
      <p:sp>
        <p:nvSpPr>
          <p:cNvPr id="43019" name="TextBox 1">
            <a:extLst>
              <a:ext uri="{FF2B5EF4-FFF2-40B4-BE49-F238E27FC236}">
                <a16:creationId xmlns:a16="http://schemas.microsoft.com/office/drawing/2014/main" id="{5BE3CBB4-CABD-4F09-A6B9-1869E1B64768}"/>
              </a:ext>
            </a:extLst>
          </p:cNvPr>
          <p:cNvSpPr txBox="1">
            <a:spLocks noChangeArrowheads="1"/>
          </p:cNvSpPr>
          <p:nvPr/>
        </p:nvSpPr>
        <p:spPr bwMode="auto">
          <a:xfrm>
            <a:off x="738188" y="5699125"/>
            <a:ext cx="83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b="0"/>
              <a:t>2009</a:t>
            </a:r>
          </a:p>
        </p:txBody>
      </p:sp>
      <p:sp>
        <p:nvSpPr>
          <p:cNvPr id="9" name="TextBox 8">
            <a:extLst>
              <a:ext uri="{FF2B5EF4-FFF2-40B4-BE49-F238E27FC236}">
                <a16:creationId xmlns:a16="http://schemas.microsoft.com/office/drawing/2014/main" id="{CD2FF8CD-CCB1-8699-E9A3-01DCB9559DE6}"/>
              </a:ext>
            </a:extLst>
          </p:cNvPr>
          <p:cNvSpPr txBox="1"/>
          <p:nvPr/>
        </p:nvSpPr>
        <p:spPr>
          <a:xfrm>
            <a:off x="657225" y="950448"/>
            <a:ext cx="5767387" cy="1815882"/>
          </a:xfrm>
          <a:prstGeom prst="rect">
            <a:avLst/>
          </a:prstGeom>
          <a:noFill/>
        </p:spPr>
        <p:txBody>
          <a:bodyPr wrap="square">
            <a:spAutoFit/>
          </a:bodyPr>
          <a:lstStyle/>
          <a:p>
            <a:r>
              <a:rPr lang="en-US" sz="1400" b="0" dirty="0">
                <a:solidFill>
                  <a:srgbClr val="569CD6"/>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arcpy</a:t>
            </a:r>
          </a:p>
          <a:p>
            <a:r>
              <a:rPr lang="en-US" sz="1400" b="0" dirty="0" err="1">
                <a:solidFill>
                  <a:srgbClr val="D4D4D4"/>
                </a:solidFill>
                <a:effectLst/>
                <a:latin typeface="Consolas" panose="020B0609020204030204" pitchFamily="49" charset="0"/>
              </a:rPr>
              <a:t>aprx</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arcpy.mp.ArcGISProject</a:t>
            </a:r>
            <a:r>
              <a:rPr lang="en-US" sz="1400" b="0" dirty="0">
                <a:solidFill>
                  <a:srgbClr val="D4D4D4"/>
                </a:solidFill>
                <a:effectLst/>
                <a:latin typeface="Consolas" panose="020B0609020204030204" pitchFamily="49" charset="0"/>
              </a:rPr>
              <a:t>(</a:t>
            </a:r>
            <a:r>
              <a:rPr lang="en-US" sz="1400" b="0" dirty="0" err="1">
                <a:solidFill>
                  <a:srgbClr val="569CD6"/>
                </a:solidFill>
                <a:effectLst/>
                <a:latin typeface="Consolas" panose="020B0609020204030204" pitchFamily="49" charset="0"/>
              </a:rPr>
              <a:t>r</a:t>
            </a:r>
            <a:r>
              <a:rPr lang="en-US" sz="1400" b="0" dirty="0" err="1">
                <a:solidFill>
                  <a:srgbClr val="D16969"/>
                </a:solidFill>
                <a:effectLst/>
                <a:latin typeface="Consolas" panose="020B0609020204030204" pitchFamily="49" charset="0"/>
              </a:rPr>
              <a:t>"C</a:t>
            </a:r>
            <a:r>
              <a:rPr lang="en-US" sz="1400" b="0" dirty="0">
                <a:solidFill>
                  <a:srgbClr val="D16969"/>
                </a:solidFill>
                <a:effectLst/>
                <a:latin typeface="Consolas" panose="020B0609020204030204" pitchFamily="49" charset="0"/>
              </a:rPr>
              <a:t>:\Projects\proj.aprx"</a:t>
            </a:r>
            <a:r>
              <a:rPr lang="en-US" sz="1400" b="0" dirty="0">
                <a:solidFill>
                  <a:srgbClr val="D4D4D4"/>
                </a:solidFill>
                <a:effectLst/>
                <a:latin typeface="Consolas" panose="020B0609020204030204" pitchFamily="49" charset="0"/>
              </a:rPr>
              <a:t>)</a:t>
            </a:r>
          </a:p>
          <a:p>
            <a:r>
              <a:rPr lang="en-US" sz="1400" b="0" dirty="0" err="1">
                <a:solidFill>
                  <a:srgbClr val="D4D4D4"/>
                </a:solidFill>
                <a:effectLst/>
                <a:latin typeface="Consolas" panose="020B0609020204030204" pitchFamily="49" charset="0"/>
              </a:rPr>
              <a:t>myLayouts</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aprx.listLayouts</a:t>
            </a:r>
            <a:r>
              <a:rPr lang="en-US" sz="1400" b="0" dirty="0">
                <a:solidFill>
                  <a:srgbClr val="D4D4D4"/>
                </a:solidFill>
                <a:effectLst/>
                <a:latin typeface="Consolas" panose="020B0609020204030204" pitchFamily="49" charset="0"/>
              </a:rPr>
              <a:t>()</a:t>
            </a:r>
          </a:p>
          <a:p>
            <a:r>
              <a:rPr lang="en-US" sz="1400" b="0" dirty="0" err="1">
                <a:solidFill>
                  <a:srgbClr val="D4D4D4"/>
                </a:solidFill>
                <a:effectLst/>
                <a:latin typeface="Consolas" panose="020B0609020204030204" pitchFamily="49" charset="0"/>
              </a:rPr>
              <a:t>myLayout</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myLayouts</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p>
          <a:p>
            <a:r>
              <a:rPr lang="en-US" sz="1400" b="0" dirty="0" err="1">
                <a:solidFill>
                  <a:srgbClr val="D4D4D4"/>
                </a:solidFill>
                <a:effectLst/>
                <a:latin typeface="Consolas" panose="020B0609020204030204" pitchFamily="49" charset="0"/>
              </a:rPr>
              <a:t>text_elems</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myLayout.listElements</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"TEXT_ELEMENT"</a:t>
            </a:r>
            <a:r>
              <a:rPr lang="en-US" sz="1400" b="0" dirty="0">
                <a:solidFill>
                  <a:srgbClr val="D4D4D4"/>
                </a:solidFill>
                <a:effectLst/>
                <a:latin typeface="Consolas" panose="020B0609020204030204" pitchFamily="49" charset="0"/>
              </a:rPr>
              <a:t>)</a:t>
            </a:r>
          </a:p>
          <a:p>
            <a:r>
              <a:rPr lang="en-US" sz="1400" b="0" dirty="0">
                <a:solidFill>
                  <a:srgbClr val="569CD6"/>
                </a:solidFill>
                <a:effectLst/>
                <a:latin typeface="Consolas" panose="020B0609020204030204" pitchFamily="49" charset="0"/>
              </a:rPr>
              <a:t>for</a:t>
            </a:r>
            <a:r>
              <a:rPr lang="en-US" sz="1400" b="0" dirty="0">
                <a:solidFill>
                  <a:srgbClr val="D4D4D4"/>
                </a:solidFill>
                <a:effectLst/>
                <a:latin typeface="Consolas" panose="020B0609020204030204" pitchFamily="49" charset="0"/>
              </a:rPr>
              <a:t> elm </a:t>
            </a:r>
            <a:r>
              <a:rPr lang="en-US" sz="1400" b="0" dirty="0">
                <a:solidFill>
                  <a:srgbClr val="569CD6"/>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text_elems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if</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elm.text</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"YEAR"</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elm.text</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"2009"</a:t>
            </a:r>
            <a:endParaRPr lang="en-U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910350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112ADD5E-F2EC-4A7E-9AE8-F9A11771356C}"/>
              </a:ext>
            </a:extLst>
          </p:cNvPr>
          <p:cNvSpPr>
            <a:spLocks noGrp="1"/>
          </p:cNvSpPr>
          <p:nvPr>
            <p:ph type="title"/>
          </p:nvPr>
        </p:nvSpPr>
        <p:spPr/>
        <p:txBody>
          <a:bodyPr/>
          <a:lstStyle/>
          <a:p>
            <a:r>
              <a:rPr lang="en-US" altLang="en-US"/>
              <a:t>Explain what the code does…</a:t>
            </a:r>
          </a:p>
        </p:txBody>
      </p:sp>
      <p:sp>
        <p:nvSpPr>
          <p:cNvPr id="3" name="Content Placeholder 2">
            <a:extLst>
              <a:ext uri="{FF2B5EF4-FFF2-40B4-BE49-F238E27FC236}">
                <a16:creationId xmlns:a16="http://schemas.microsoft.com/office/drawing/2014/main" id="{3550DD0B-37CE-4436-B37A-C337C9555AC2}"/>
              </a:ext>
            </a:extLst>
          </p:cNvPr>
          <p:cNvSpPr>
            <a:spLocks noGrp="1"/>
          </p:cNvSpPr>
          <p:nvPr>
            <p:ph idx="1"/>
          </p:nvPr>
        </p:nvSpPr>
        <p:spPr/>
        <p:txBody>
          <a:bodyPr>
            <a:normAutofit fontScale="47500" lnSpcReduction="20000"/>
          </a:bodyPr>
          <a:lstStyle/>
          <a:p>
            <a:r>
              <a:rPr lang="en-US" dirty="0"/>
              <a:t>Part 1:</a:t>
            </a:r>
          </a:p>
          <a:p>
            <a:r>
              <a:rPr lang="en-US" sz="2400" b="0" dirty="0">
                <a:solidFill>
                  <a:srgbClr val="569CD6"/>
                </a:solidFill>
                <a:effectLst/>
                <a:latin typeface="Consolas" panose="020B0609020204030204" pitchFamily="49" charset="0"/>
              </a:rPr>
              <a:t>import</a:t>
            </a:r>
            <a:r>
              <a:rPr lang="en-US" sz="2400" b="0" dirty="0">
                <a:solidFill>
                  <a:srgbClr val="D4D4D4"/>
                </a:solidFill>
                <a:effectLst/>
                <a:latin typeface="Consolas" panose="020B0609020204030204" pitchFamily="49" charset="0"/>
              </a:rPr>
              <a:t> arcpy</a:t>
            </a:r>
          </a:p>
          <a:p>
            <a:r>
              <a:rPr lang="en-US" sz="2400" b="0" dirty="0" err="1">
                <a:solidFill>
                  <a:srgbClr val="D4D4D4"/>
                </a:solidFill>
                <a:effectLst/>
                <a:latin typeface="Consolas" panose="020B0609020204030204" pitchFamily="49" charset="0"/>
              </a:rPr>
              <a:t>aprx</a:t>
            </a:r>
            <a:r>
              <a:rPr lang="en-US" sz="2400" b="0" dirty="0">
                <a:solidFill>
                  <a:srgbClr val="D4D4D4"/>
                </a:solidFill>
                <a:effectLst/>
                <a:latin typeface="Consolas" panose="020B0609020204030204" pitchFamily="49" charset="0"/>
              </a:rPr>
              <a:t> = </a:t>
            </a:r>
            <a:r>
              <a:rPr lang="en-US" sz="2400" b="0" dirty="0" err="1">
                <a:solidFill>
                  <a:srgbClr val="D4D4D4"/>
                </a:solidFill>
                <a:effectLst/>
                <a:latin typeface="Consolas" panose="020B0609020204030204" pitchFamily="49" charset="0"/>
              </a:rPr>
              <a:t>arcpy.mp.ArcGISProject</a:t>
            </a:r>
            <a:r>
              <a:rPr lang="en-US" sz="2400" b="0" dirty="0">
                <a:solidFill>
                  <a:srgbClr val="D4D4D4"/>
                </a:solidFill>
                <a:effectLst/>
                <a:latin typeface="Consolas" panose="020B0609020204030204" pitchFamily="49" charset="0"/>
              </a:rPr>
              <a:t>(</a:t>
            </a:r>
            <a:r>
              <a:rPr lang="en-US" sz="2400" b="0" dirty="0" err="1">
                <a:solidFill>
                  <a:srgbClr val="569CD6"/>
                </a:solidFill>
                <a:effectLst/>
                <a:latin typeface="Consolas" panose="020B0609020204030204" pitchFamily="49" charset="0"/>
              </a:rPr>
              <a:t>r</a:t>
            </a:r>
            <a:r>
              <a:rPr lang="en-US" sz="2400" b="0" dirty="0" err="1">
                <a:solidFill>
                  <a:srgbClr val="D16969"/>
                </a:solidFill>
                <a:effectLst/>
                <a:latin typeface="Consolas" panose="020B0609020204030204" pitchFamily="49" charset="0"/>
              </a:rPr>
              <a:t>"C</a:t>
            </a:r>
            <a:r>
              <a:rPr lang="en-US" sz="2400" b="0" dirty="0">
                <a:solidFill>
                  <a:srgbClr val="D16969"/>
                </a:solidFill>
                <a:effectLst/>
                <a:latin typeface="Consolas" panose="020B0609020204030204" pitchFamily="49" charset="0"/>
              </a:rPr>
              <a:t>:\Projects\proj.aprx"</a:t>
            </a:r>
            <a:r>
              <a:rPr lang="en-US" sz="2400" b="0" dirty="0">
                <a:solidFill>
                  <a:srgbClr val="D4D4D4"/>
                </a:solidFill>
                <a:effectLst/>
                <a:latin typeface="Consolas" panose="020B0609020204030204" pitchFamily="49" charset="0"/>
              </a:rPr>
              <a:t>)</a:t>
            </a:r>
          </a:p>
          <a:p>
            <a:r>
              <a:rPr lang="en-US" sz="2400" b="0" dirty="0" err="1">
                <a:solidFill>
                  <a:srgbClr val="D4D4D4"/>
                </a:solidFill>
                <a:effectLst/>
                <a:latin typeface="Consolas" panose="020B0609020204030204" pitchFamily="49" charset="0"/>
              </a:rPr>
              <a:t>myLayouts</a:t>
            </a:r>
            <a:r>
              <a:rPr lang="en-US" sz="2400" b="0" dirty="0">
                <a:solidFill>
                  <a:srgbClr val="D4D4D4"/>
                </a:solidFill>
                <a:effectLst/>
                <a:latin typeface="Consolas" panose="020B0609020204030204" pitchFamily="49" charset="0"/>
              </a:rPr>
              <a:t> = </a:t>
            </a:r>
            <a:r>
              <a:rPr lang="en-US" sz="2400" b="0" dirty="0" err="1">
                <a:solidFill>
                  <a:srgbClr val="D4D4D4"/>
                </a:solidFill>
                <a:effectLst/>
                <a:latin typeface="Consolas" panose="020B0609020204030204" pitchFamily="49" charset="0"/>
              </a:rPr>
              <a:t>aprx.listLayouts</a:t>
            </a:r>
            <a:r>
              <a:rPr lang="en-US" sz="2400" b="0" dirty="0">
                <a:solidFill>
                  <a:srgbClr val="D4D4D4"/>
                </a:solidFill>
                <a:effectLst/>
                <a:latin typeface="Consolas" panose="020B0609020204030204" pitchFamily="49" charset="0"/>
              </a:rPr>
              <a:t>()</a:t>
            </a:r>
          </a:p>
          <a:p>
            <a:r>
              <a:rPr lang="en-US" sz="2400" b="0" dirty="0" err="1">
                <a:solidFill>
                  <a:srgbClr val="D4D4D4"/>
                </a:solidFill>
                <a:effectLst/>
                <a:latin typeface="Consolas" panose="020B0609020204030204" pitchFamily="49" charset="0"/>
              </a:rPr>
              <a:t>myLayout</a:t>
            </a:r>
            <a:r>
              <a:rPr lang="en-US" sz="2400" b="0" dirty="0">
                <a:solidFill>
                  <a:srgbClr val="D4D4D4"/>
                </a:solidFill>
                <a:effectLst/>
                <a:latin typeface="Consolas" panose="020B0609020204030204" pitchFamily="49" charset="0"/>
              </a:rPr>
              <a:t> = </a:t>
            </a:r>
            <a:r>
              <a:rPr lang="en-US" sz="2400" b="0" dirty="0" err="1">
                <a:solidFill>
                  <a:srgbClr val="D4D4D4"/>
                </a:solidFill>
                <a:effectLst/>
                <a:latin typeface="Consolas" panose="020B0609020204030204" pitchFamily="49" charset="0"/>
              </a:rPr>
              <a:t>myLayouts</a:t>
            </a:r>
            <a:r>
              <a:rPr lang="en-US" sz="2400" b="0" dirty="0">
                <a:solidFill>
                  <a:srgbClr val="D4D4D4"/>
                </a:solidFill>
                <a:effectLst/>
                <a:latin typeface="Consolas" panose="020B0609020204030204" pitchFamily="49" charset="0"/>
              </a:rPr>
              <a:t>[</a:t>
            </a:r>
            <a:r>
              <a:rPr lang="en-US" sz="2400" b="0" dirty="0">
                <a:solidFill>
                  <a:srgbClr val="B5CEA8"/>
                </a:solidFill>
                <a:effectLst/>
                <a:latin typeface="Consolas" panose="020B0609020204030204" pitchFamily="49" charset="0"/>
              </a:rPr>
              <a:t>1</a:t>
            </a:r>
            <a:r>
              <a:rPr lang="en-US" sz="2400" b="0" dirty="0">
                <a:solidFill>
                  <a:srgbClr val="D4D4D4"/>
                </a:solidFill>
                <a:effectLst/>
                <a:latin typeface="Consolas" panose="020B0609020204030204" pitchFamily="49" charset="0"/>
              </a:rPr>
              <a:t>]</a:t>
            </a:r>
            <a:br>
              <a:rPr lang="en-US" sz="2600" dirty="0">
                <a:latin typeface="Consolas" panose="020B0609020204030204" pitchFamily="49" charset="0"/>
              </a:rPr>
            </a:br>
            <a:r>
              <a:rPr lang="en-US" sz="2600" dirty="0">
                <a:latin typeface="Consolas" panose="020B0609020204030204" pitchFamily="49" charset="0"/>
              </a:rPr>
              <a:t>arrow = </a:t>
            </a:r>
            <a:r>
              <a:rPr lang="en-US" sz="2600" dirty="0" err="1">
                <a:latin typeface="Consolas" panose="020B0609020204030204" pitchFamily="49" charset="0"/>
              </a:rPr>
              <a:t>myLayout.listElements</a:t>
            </a:r>
            <a:r>
              <a:rPr lang="en-US" sz="2600" dirty="0">
                <a:latin typeface="Consolas" panose="020B0609020204030204" pitchFamily="49" charset="0"/>
              </a:rPr>
              <a:t>('MAPSURROUND_ELEMENT','*Arrow*')[0]</a:t>
            </a:r>
            <a:br>
              <a:rPr lang="en-US" sz="2600" dirty="0">
                <a:latin typeface="Consolas" panose="020B0609020204030204" pitchFamily="49" charset="0"/>
              </a:rPr>
            </a:br>
            <a:r>
              <a:rPr lang="en-US" sz="2600" dirty="0">
                <a:latin typeface="Consolas" panose="020B0609020204030204" pitchFamily="49" charset="0"/>
              </a:rPr>
              <a:t>arrow.name </a:t>
            </a:r>
            <a:br>
              <a:rPr lang="en-US" dirty="0"/>
            </a:br>
            <a:r>
              <a:rPr lang="en-US" dirty="0" err="1">
                <a:solidFill>
                  <a:srgbClr val="FFC000"/>
                </a:solidFill>
              </a:rPr>
              <a:t>u'North</a:t>
            </a:r>
            <a:r>
              <a:rPr lang="en-US" dirty="0">
                <a:solidFill>
                  <a:srgbClr val="FFC000"/>
                </a:solidFill>
              </a:rPr>
              <a:t> Arrow'</a:t>
            </a:r>
            <a:br>
              <a:rPr lang="en-US" dirty="0"/>
            </a:br>
            <a:endParaRPr lang="en-US" dirty="0"/>
          </a:p>
          <a:p>
            <a:endParaRPr lang="en-US" dirty="0"/>
          </a:p>
          <a:p>
            <a:endParaRPr lang="en-US" dirty="0"/>
          </a:p>
          <a:p>
            <a:r>
              <a:rPr lang="en-US" dirty="0"/>
              <a:t>Part 2:</a:t>
            </a:r>
          </a:p>
          <a:p>
            <a:r>
              <a:rPr lang="en-US" sz="2400" dirty="0" err="1">
                <a:latin typeface="Consolas" panose="020B0609020204030204" pitchFamily="49" charset="0"/>
              </a:rPr>
              <a:t>elems</a:t>
            </a:r>
            <a:r>
              <a:rPr lang="en-US" sz="2400" dirty="0">
                <a:latin typeface="Consolas" panose="020B0609020204030204" pitchFamily="49" charset="0"/>
              </a:rPr>
              <a:t> = </a:t>
            </a:r>
            <a:r>
              <a:rPr lang="en-US" sz="2400" dirty="0" err="1">
                <a:latin typeface="Consolas" panose="020B0609020204030204" pitchFamily="49" charset="0"/>
              </a:rPr>
              <a:t>myLayout.listElements</a:t>
            </a:r>
            <a:r>
              <a:rPr lang="en-US" sz="2400" dirty="0">
                <a:latin typeface="Consolas" panose="020B0609020204030204" pitchFamily="49" charset="0"/>
              </a:rPr>
              <a:t>()</a:t>
            </a:r>
            <a:endParaRPr lang="en-US" dirty="0"/>
          </a:p>
          <a:p>
            <a:r>
              <a:rPr lang="en-US" sz="2600" dirty="0">
                <a:latin typeface="Consolas" panose="020B0609020204030204" pitchFamily="49" charset="0"/>
              </a:rPr>
              <a:t>for e in </a:t>
            </a:r>
            <a:r>
              <a:rPr lang="en-US" sz="2600" dirty="0" err="1">
                <a:latin typeface="Consolas" panose="020B0609020204030204" pitchFamily="49" charset="0"/>
              </a:rPr>
              <a:t>elems</a:t>
            </a:r>
            <a:r>
              <a:rPr lang="en-US" sz="2600" dirty="0">
                <a:latin typeface="Consolas" panose="020B0609020204030204" pitchFamily="49" charset="0"/>
              </a:rPr>
              <a:t>:</a:t>
            </a:r>
            <a:br>
              <a:rPr lang="en-US" sz="2600" dirty="0">
                <a:latin typeface="Consolas" panose="020B0609020204030204" pitchFamily="49" charset="0"/>
              </a:rPr>
            </a:br>
            <a:r>
              <a:rPr lang="en-US" sz="2600" dirty="0">
                <a:latin typeface="Consolas" panose="020B0609020204030204" pitchFamily="49" charset="0"/>
              </a:rPr>
              <a:t>    print(e.name)</a:t>
            </a:r>
            <a:br>
              <a:rPr lang="en-US" dirty="0"/>
            </a:br>
            <a:r>
              <a:rPr lang="en-US" dirty="0">
                <a:solidFill>
                  <a:srgbClr val="FFC000"/>
                </a:solidFill>
              </a:rPr>
              <a:t>Text Box</a:t>
            </a:r>
            <a:br>
              <a:rPr lang="en-US" dirty="0">
                <a:solidFill>
                  <a:srgbClr val="FFC000"/>
                </a:solidFill>
              </a:rPr>
            </a:br>
            <a:r>
              <a:rPr lang="en-US" dirty="0">
                <a:solidFill>
                  <a:srgbClr val="FFC000"/>
                </a:solidFill>
              </a:rPr>
              <a:t>North Arrow</a:t>
            </a:r>
            <a:br>
              <a:rPr lang="en-US" dirty="0">
                <a:solidFill>
                  <a:srgbClr val="FFC000"/>
                </a:solidFill>
              </a:rPr>
            </a:br>
            <a:r>
              <a:rPr lang="en-US" dirty="0">
                <a:solidFill>
                  <a:srgbClr val="FFC000"/>
                </a:solidFill>
              </a:rPr>
              <a:t>Legend</a:t>
            </a:r>
            <a:br>
              <a:rPr lang="en-US" dirty="0">
                <a:solidFill>
                  <a:srgbClr val="FFC000"/>
                </a:solidFill>
              </a:rPr>
            </a:br>
            <a:r>
              <a:rPr lang="en-US" dirty="0">
                <a:solidFill>
                  <a:srgbClr val="FFC000"/>
                </a:solidFill>
              </a:rPr>
              <a:t>Title</a:t>
            </a:r>
            <a:br>
              <a:rPr lang="en-US" dirty="0">
                <a:solidFill>
                  <a:srgbClr val="FFC000"/>
                </a:solidFill>
              </a:rPr>
            </a:br>
            <a:r>
              <a:rPr lang="en-US" dirty="0">
                <a:solidFill>
                  <a:srgbClr val="FFC000"/>
                </a:solidFill>
              </a:rPr>
              <a:t>Layers</a:t>
            </a:r>
          </a:p>
          <a:p>
            <a:r>
              <a:rPr lang="en-US" sz="2600" dirty="0">
                <a:latin typeface="Consolas" panose="020B0609020204030204" pitchFamily="49" charset="0"/>
              </a:rPr>
              <a:t>for e in </a:t>
            </a:r>
            <a:r>
              <a:rPr lang="en-US" sz="2600" dirty="0" err="1">
                <a:latin typeface="Consolas" panose="020B0609020204030204" pitchFamily="49" charset="0"/>
              </a:rPr>
              <a:t>elems</a:t>
            </a:r>
            <a:r>
              <a:rPr lang="en-US" sz="2600" dirty="0">
                <a:latin typeface="Consolas" panose="020B0609020204030204" pitchFamily="49" charset="0"/>
              </a:rPr>
              <a:t>:</a:t>
            </a:r>
            <a:br>
              <a:rPr lang="en-US" sz="2600" dirty="0">
                <a:latin typeface="Consolas" panose="020B0609020204030204" pitchFamily="49" charset="0"/>
              </a:rPr>
            </a:br>
            <a:r>
              <a:rPr lang="en-US" sz="2600" dirty="0">
                <a:latin typeface="Consolas" panose="020B0609020204030204" pitchFamily="49" charset="0"/>
              </a:rPr>
              <a:t>    if 'Title' in e.name:</a:t>
            </a:r>
            <a:br>
              <a:rPr lang="en-US" sz="2600" dirty="0">
                <a:latin typeface="Consolas" panose="020B0609020204030204" pitchFamily="49" charset="0"/>
              </a:rPr>
            </a:br>
            <a:r>
              <a:rPr lang="en-US" sz="2600" dirty="0">
                <a:latin typeface="Consolas" panose="020B0609020204030204" pitchFamily="49" charset="0"/>
              </a:rPr>
              <a:t>        title = e</a:t>
            </a:r>
            <a:br>
              <a:rPr lang="en-US" dirty="0"/>
            </a:br>
            <a:endParaRPr lang="en-US" dirty="0"/>
          </a:p>
          <a:p>
            <a:r>
              <a:rPr lang="en-US" sz="2600" dirty="0" err="1">
                <a:latin typeface="Consolas" panose="020B0609020204030204" pitchFamily="49" charset="0"/>
              </a:rPr>
              <a:t>mfs</a:t>
            </a:r>
            <a:r>
              <a:rPr lang="en-US" sz="2600" dirty="0">
                <a:latin typeface="Consolas" panose="020B0609020204030204" pitchFamily="49" charset="0"/>
              </a:rPr>
              <a:t> = </a:t>
            </a:r>
            <a:r>
              <a:rPr lang="en-US" sz="2800" dirty="0" err="1">
                <a:latin typeface="Consolas" panose="020B0609020204030204" pitchFamily="49" charset="0"/>
              </a:rPr>
              <a:t>myLayout.listElements</a:t>
            </a:r>
            <a:r>
              <a:rPr lang="en-US" sz="2800" dirty="0">
                <a:latin typeface="Consolas" panose="020B0609020204030204" pitchFamily="49" charset="0"/>
              </a:rPr>
              <a:t>('MAPFRAME_ELEMENT')</a:t>
            </a:r>
            <a:br>
              <a:rPr lang="en-US" sz="2600" dirty="0">
                <a:latin typeface="Consolas" panose="020B0609020204030204" pitchFamily="49" charset="0"/>
              </a:rPr>
            </a:br>
            <a:endParaRPr lang="en-US" sz="2600" dirty="0">
              <a:latin typeface="Consolas" panose="020B0609020204030204" pitchFamily="49" charset="0"/>
            </a:endParaRPr>
          </a:p>
          <a:p>
            <a:r>
              <a:rPr lang="en-US" sz="2600" dirty="0">
                <a:latin typeface="Consolas" panose="020B0609020204030204" pitchFamily="49" charset="0"/>
              </a:rPr>
              <a:t>mf = </a:t>
            </a:r>
            <a:r>
              <a:rPr lang="en-US" sz="2600" dirty="0" err="1">
                <a:latin typeface="Consolas" panose="020B0609020204030204" pitchFamily="49" charset="0"/>
              </a:rPr>
              <a:t>mfs</a:t>
            </a:r>
            <a:r>
              <a:rPr lang="en-US" sz="2600" dirty="0">
                <a:latin typeface="Consolas" panose="020B0609020204030204" pitchFamily="49" charset="0"/>
              </a:rPr>
              <a:t>[0]</a:t>
            </a:r>
            <a:br>
              <a:rPr lang="en-US" sz="2600" dirty="0">
                <a:latin typeface="Consolas" panose="020B0609020204030204" pitchFamily="49" charset="0"/>
              </a:rPr>
            </a:br>
            <a:endParaRPr lang="en-US" sz="2600" dirty="0">
              <a:latin typeface="Consolas" panose="020B0609020204030204" pitchFamily="49" charset="0"/>
            </a:endParaRPr>
          </a:p>
          <a:p>
            <a:r>
              <a:rPr lang="en-US" sz="2600" dirty="0" err="1">
                <a:latin typeface="Consolas" panose="020B0609020204030204" pitchFamily="49" charset="0"/>
              </a:rPr>
              <a:t>title.elementPositionX</a:t>
            </a:r>
            <a:r>
              <a:rPr lang="en-US" sz="2600" dirty="0">
                <a:latin typeface="Consolas" panose="020B0609020204030204" pitchFamily="49" charset="0"/>
              </a:rPr>
              <a:t> = </a:t>
            </a:r>
            <a:r>
              <a:rPr lang="en-US" sz="2600" dirty="0" err="1">
                <a:latin typeface="Consolas" panose="020B0609020204030204" pitchFamily="49" charset="0"/>
              </a:rPr>
              <a:t>mf.elementPositionX</a:t>
            </a:r>
            <a:r>
              <a:rPr lang="en-US" sz="2600" dirty="0">
                <a:latin typeface="Consolas" panose="020B0609020204030204" pitchFamily="49" charset="0"/>
              </a:rPr>
              <a:t> + (</a:t>
            </a:r>
            <a:r>
              <a:rPr lang="en-US" sz="2600" dirty="0" err="1">
                <a:latin typeface="Consolas" panose="020B0609020204030204" pitchFamily="49" charset="0"/>
              </a:rPr>
              <a:t>mf.elementWidth</a:t>
            </a:r>
            <a:r>
              <a:rPr lang="en-US" sz="2600" dirty="0">
                <a:latin typeface="Consolas" panose="020B0609020204030204" pitchFamily="49" charset="0"/>
              </a:rPr>
              <a:t>*0.5) - (</a:t>
            </a:r>
            <a:r>
              <a:rPr lang="en-US" sz="2600" dirty="0" err="1">
                <a:latin typeface="Consolas" panose="020B0609020204030204" pitchFamily="49" charset="0"/>
              </a:rPr>
              <a:t>title.elementWidth</a:t>
            </a:r>
            <a:r>
              <a:rPr lang="en-US" sz="2600" dirty="0">
                <a:latin typeface="Consolas" panose="020B0609020204030204" pitchFamily="49" charset="0"/>
              </a:rPr>
              <a:t>*0.5)</a:t>
            </a:r>
            <a:br>
              <a:rPr lang="en-US" sz="2600" dirty="0">
                <a:latin typeface="Consolas" panose="020B0609020204030204" pitchFamily="49" charset="0"/>
              </a:rPr>
            </a:br>
            <a:endParaRPr lang="en-US" sz="2600" dirty="0">
              <a:latin typeface="Consolas" panose="020B0609020204030204" pitchFamily="49" charset="0"/>
            </a:endParaRPr>
          </a:p>
          <a:p>
            <a:r>
              <a:rPr lang="en-US" sz="2600" dirty="0" err="1">
                <a:latin typeface="Consolas" panose="020B0609020204030204" pitchFamily="49" charset="0"/>
              </a:rPr>
              <a:t>title.elementPositionY</a:t>
            </a:r>
            <a:r>
              <a:rPr lang="en-US" sz="2600" dirty="0">
                <a:latin typeface="Consolas" panose="020B0609020204030204" pitchFamily="49" charset="0"/>
              </a:rPr>
              <a:t> = </a:t>
            </a:r>
            <a:r>
              <a:rPr lang="en-US" sz="2600" dirty="0" err="1">
                <a:latin typeface="Consolas" panose="020B0609020204030204" pitchFamily="49" charset="0"/>
              </a:rPr>
              <a:t>mf.elementPositionY</a:t>
            </a:r>
            <a:r>
              <a:rPr lang="en-US" sz="2600" dirty="0">
                <a:latin typeface="Consolas" panose="020B0609020204030204" pitchFamily="49" charset="0"/>
              </a:rPr>
              <a:t> + </a:t>
            </a:r>
            <a:r>
              <a:rPr lang="en-US" sz="2600" dirty="0" err="1">
                <a:latin typeface="Consolas" panose="020B0609020204030204" pitchFamily="49" charset="0"/>
              </a:rPr>
              <a:t>mf.elementHeight</a:t>
            </a:r>
            <a:r>
              <a:rPr lang="en-US" sz="2600" dirty="0">
                <a:latin typeface="Consolas" panose="020B0609020204030204" pitchFamily="49" charset="0"/>
              </a:rPr>
              <a:t> - </a:t>
            </a:r>
            <a:r>
              <a:rPr lang="en-US" sz="2600" dirty="0" err="1">
                <a:latin typeface="Consolas" panose="020B0609020204030204" pitchFamily="49" charset="0"/>
              </a:rPr>
              <a:t>title.elementHeight</a:t>
            </a:r>
            <a:endParaRPr lang="en-US" sz="2600" dirty="0">
              <a:latin typeface="Consolas" panose="020B0609020204030204" pitchFamily="49" charset="0"/>
            </a:endParaRPr>
          </a:p>
          <a:p>
            <a:endParaRPr lang="en-US" dirty="0"/>
          </a:p>
        </p:txBody>
      </p:sp>
      <p:sp>
        <p:nvSpPr>
          <p:cNvPr id="6" name="Slide Number Placeholder 5">
            <a:extLst>
              <a:ext uri="{FF2B5EF4-FFF2-40B4-BE49-F238E27FC236}">
                <a16:creationId xmlns:a16="http://schemas.microsoft.com/office/drawing/2014/main" id="{AE27A51A-DC90-4185-A617-949DEBD85BF5}"/>
              </a:ext>
            </a:extLst>
          </p:cNvPr>
          <p:cNvSpPr>
            <a:spLocks noGrp="1"/>
          </p:cNvSpPr>
          <p:nvPr>
            <p:ph type="sldNum" sz="quarter" idx="12"/>
          </p:nvPr>
        </p:nvSpPr>
        <p:spPr/>
        <p:txBody>
          <a:bodyPr/>
          <a:lstStyle/>
          <a:p>
            <a:fld id="{D584E0A9-DCB8-4B8B-92A0-3B6B22500F69}" type="slidenum">
              <a:rPr lang="en-US" altLang="en-US" smtClean="0"/>
              <a:pPr/>
              <a:t>67</a:t>
            </a:fld>
            <a:endParaRPr lang="en-US"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112ADD5E-F2EC-4A7E-9AE8-F9A11771356C}"/>
              </a:ext>
            </a:extLst>
          </p:cNvPr>
          <p:cNvSpPr>
            <a:spLocks noGrp="1"/>
          </p:cNvSpPr>
          <p:nvPr>
            <p:ph type="title"/>
          </p:nvPr>
        </p:nvSpPr>
        <p:spPr/>
        <p:txBody>
          <a:bodyPr/>
          <a:lstStyle/>
          <a:p>
            <a:r>
              <a:rPr lang="en-US" altLang="en-US"/>
              <a:t>Explain what the code does…</a:t>
            </a:r>
          </a:p>
        </p:txBody>
      </p:sp>
      <p:sp>
        <p:nvSpPr>
          <p:cNvPr id="3" name="Content Placeholder 2">
            <a:extLst>
              <a:ext uri="{FF2B5EF4-FFF2-40B4-BE49-F238E27FC236}">
                <a16:creationId xmlns:a16="http://schemas.microsoft.com/office/drawing/2014/main" id="{3550DD0B-37CE-4436-B37A-C337C9555AC2}"/>
              </a:ext>
            </a:extLst>
          </p:cNvPr>
          <p:cNvSpPr>
            <a:spLocks noGrp="1"/>
          </p:cNvSpPr>
          <p:nvPr>
            <p:ph idx="1"/>
          </p:nvPr>
        </p:nvSpPr>
        <p:spPr/>
        <p:txBody>
          <a:bodyPr>
            <a:normAutofit fontScale="47500" lnSpcReduction="20000"/>
          </a:bodyPr>
          <a:lstStyle/>
          <a:p>
            <a:r>
              <a:rPr lang="en-US" dirty="0"/>
              <a:t>Part 1:</a:t>
            </a:r>
          </a:p>
          <a:p>
            <a:r>
              <a:rPr lang="en-US" sz="2400" b="0" dirty="0">
                <a:solidFill>
                  <a:srgbClr val="569CD6"/>
                </a:solidFill>
                <a:effectLst/>
                <a:latin typeface="Consolas" panose="020B0609020204030204" pitchFamily="49" charset="0"/>
              </a:rPr>
              <a:t>import</a:t>
            </a:r>
            <a:r>
              <a:rPr lang="en-US" sz="2400" b="0" dirty="0">
                <a:solidFill>
                  <a:srgbClr val="D4D4D4"/>
                </a:solidFill>
                <a:effectLst/>
                <a:latin typeface="Consolas" panose="020B0609020204030204" pitchFamily="49" charset="0"/>
              </a:rPr>
              <a:t> arcpy</a:t>
            </a:r>
          </a:p>
          <a:p>
            <a:r>
              <a:rPr lang="en-US" sz="2400" b="0" dirty="0" err="1">
                <a:solidFill>
                  <a:srgbClr val="D4D4D4"/>
                </a:solidFill>
                <a:effectLst/>
                <a:latin typeface="Consolas" panose="020B0609020204030204" pitchFamily="49" charset="0"/>
              </a:rPr>
              <a:t>aprx</a:t>
            </a:r>
            <a:r>
              <a:rPr lang="en-US" sz="2400" b="0" dirty="0">
                <a:solidFill>
                  <a:srgbClr val="D4D4D4"/>
                </a:solidFill>
                <a:effectLst/>
                <a:latin typeface="Consolas" panose="020B0609020204030204" pitchFamily="49" charset="0"/>
              </a:rPr>
              <a:t> = </a:t>
            </a:r>
            <a:r>
              <a:rPr lang="en-US" sz="2400" b="0" dirty="0" err="1">
                <a:solidFill>
                  <a:srgbClr val="D4D4D4"/>
                </a:solidFill>
                <a:effectLst/>
                <a:latin typeface="Consolas" panose="020B0609020204030204" pitchFamily="49" charset="0"/>
              </a:rPr>
              <a:t>arcpy.mp.ArcGISProject</a:t>
            </a:r>
            <a:r>
              <a:rPr lang="en-US" sz="2400" b="0" dirty="0">
                <a:solidFill>
                  <a:srgbClr val="D4D4D4"/>
                </a:solidFill>
                <a:effectLst/>
                <a:latin typeface="Consolas" panose="020B0609020204030204" pitchFamily="49" charset="0"/>
              </a:rPr>
              <a:t>(</a:t>
            </a:r>
            <a:r>
              <a:rPr lang="en-US" sz="2400" b="0" dirty="0" err="1">
                <a:solidFill>
                  <a:srgbClr val="569CD6"/>
                </a:solidFill>
                <a:effectLst/>
                <a:latin typeface="Consolas" panose="020B0609020204030204" pitchFamily="49" charset="0"/>
              </a:rPr>
              <a:t>r</a:t>
            </a:r>
            <a:r>
              <a:rPr lang="en-US" sz="2400" b="0" dirty="0" err="1">
                <a:solidFill>
                  <a:srgbClr val="D16969"/>
                </a:solidFill>
                <a:effectLst/>
                <a:latin typeface="Consolas" panose="020B0609020204030204" pitchFamily="49" charset="0"/>
              </a:rPr>
              <a:t>"C</a:t>
            </a:r>
            <a:r>
              <a:rPr lang="en-US" sz="2400" b="0" dirty="0">
                <a:solidFill>
                  <a:srgbClr val="D16969"/>
                </a:solidFill>
                <a:effectLst/>
                <a:latin typeface="Consolas" panose="020B0609020204030204" pitchFamily="49" charset="0"/>
              </a:rPr>
              <a:t>:\Projects\proj.aprx"</a:t>
            </a:r>
            <a:r>
              <a:rPr lang="en-US" sz="2400" b="0" dirty="0">
                <a:solidFill>
                  <a:srgbClr val="D4D4D4"/>
                </a:solidFill>
                <a:effectLst/>
                <a:latin typeface="Consolas" panose="020B0609020204030204" pitchFamily="49" charset="0"/>
              </a:rPr>
              <a:t>)</a:t>
            </a:r>
          </a:p>
          <a:p>
            <a:r>
              <a:rPr lang="en-US" sz="2400" b="0" dirty="0" err="1">
                <a:solidFill>
                  <a:srgbClr val="D4D4D4"/>
                </a:solidFill>
                <a:effectLst/>
                <a:latin typeface="Consolas" panose="020B0609020204030204" pitchFamily="49" charset="0"/>
              </a:rPr>
              <a:t>myLayouts</a:t>
            </a:r>
            <a:r>
              <a:rPr lang="en-US" sz="2400" b="0" dirty="0">
                <a:solidFill>
                  <a:srgbClr val="D4D4D4"/>
                </a:solidFill>
                <a:effectLst/>
                <a:latin typeface="Consolas" panose="020B0609020204030204" pitchFamily="49" charset="0"/>
              </a:rPr>
              <a:t> = </a:t>
            </a:r>
            <a:r>
              <a:rPr lang="en-US" sz="2400" b="0" dirty="0" err="1">
                <a:solidFill>
                  <a:srgbClr val="D4D4D4"/>
                </a:solidFill>
                <a:effectLst/>
                <a:latin typeface="Consolas" panose="020B0609020204030204" pitchFamily="49" charset="0"/>
              </a:rPr>
              <a:t>aprx.listLayouts</a:t>
            </a:r>
            <a:r>
              <a:rPr lang="en-US" sz="2400" b="0" dirty="0">
                <a:solidFill>
                  <a:srgbClr val="D4D4D4"/>
                </a:solidFill>
                <a:effectLst/>
                <a:latin typeface="Consolas" panose="020B0609020204030204" pitchFamily="49" charset="0"/>
              </a:rPr>
              <a:t>()</a:t>
            </a:r>
          </a:p>
          <a:p>
            <a:r>
              <a:rPr lang="en-US" sz="2400" b="0" dirty="0" err="1">
                <a:solidFill>
                  <a:srgbClr val="D4D4D4"/>
                </a:solidFill>
                <a:effectLst/>
                <a:latin typeface="Consolas" panose="020B0609020204030204" pitchFamily="49" charset="0"/>
              </a:rPr>
              <a:t>myLayout</a:t>
            </a:r>
            <a:r>
              <a:rPr lang="en-US" sz="2400" b="0" dirty="0">
                <a:solidFill>
                  <a:srgbClr val="D4D4D4"/>
                </a:solidFill>
                <a:effectLst/>
                <a:latin typeface="Consolas" panose="020B0609020204030204" pitchFamily="49" charset="0"/>
              </a:rPr>
              <a:t> = </a:t>
            </a:r>
            <a:r>
              <a:rPr lang="en-US" sz="2400" b="0" dirty="0" err="1">
                <a:solidFill>
                  <a:srgbClr val="D4D4D4"/>
                </a:solidFill>
                <a:effectLst/>
                <a:latin typeface="Consolas" panose="020B0609020204030204" pitchFamily="49" charset="0"/>
              </a:rPr>
              <a:t>myLayouts</a:t>
            </a:r>
            <a:r>
              <a:rPr lang="en-US" sz="2400" b="0" dirty="0">
                <a:solidFill>
                  <a:srgbClr val="D4D4D4"/>
                </a:solidFill>
                <a:effectLst/>
                <a:latin typeface="Consolas" panose="020B0609020204030204" pitchFamily="49" charset="0"/>
              </a:rPr>
              <a:t>[</a:t>
            </a:r>
            <a:r>
              <a:rPr lang="en-US" sz="2400" b="0" dirty="0">
                <a:solidFill>
                  <a:srgbClr val="B5CEA8"/>
                </a:solidFill>
                <a:effectLst/>
                <a:latin typeface="Consolas" panose="020B0609020204030204" pitchFamily="49" charset="0"/>
              </a:rPr>
              <a:t>1</a:t>
            </a:r>
            <a:r>
              <a:rPr lang="en-US" sz="2400" b="0" dirty="0">
                <a:solidFill>
                  <a:srgbClr val="D4D4D4"/>
                </a:solidFill>
                <a:effectLst/>
                <a:latin typeface="Consolas" panose="020B0609020204030204" pitchFamily="49" charset="0"/>
              </a:rPr>
              <a:t>]</a:t>
            </a:r>
            <a:br>
              <a:rPr lang="en-US" sz="2600" dirty="0">
                <a:latin typeface="Consolas" panose="020B0609020204030204" pitchFamily="49" charset="0"/>
              </a:rPr>
            </a:br>
            <a:r>
              <a:rPr lang="en-US" sz="2600" dirty="0">
                <a:latin typeface="Consolas" panose="020B0609020204030204" pitchFamily="49" charset="0"/>
              </a:rPr>
              <a:t>arrow = </a:t>
            </a:r>
            <a:r>
              <a:rPr lang="en-US" sz="2600" dirty="0" err="1">
                <a:latin typeface="Consolas" panose="020B0609020204030204" pitchFamily="49" charset="0"/>
              </a:rPr>
              <a:t>myLayout.listElements</a:t>
            </a:r>
            <a:r>
              <a:rPr lang="en-US" sz="2600" dirty="0">
                <a:latin typeface="Consolas" panose="020B0609020204030204" pitchFamily="49" charset="0"/>
              </a:rPr>
              <a:t>('MAPSURROUND_ELEMENT','*Arrow*')[0]</a:t>
            </a:r>
            <a:br>
              <a:rPr lang="en-US" sz="2600" dirty="0">
                <a:latin typeface="Consolas" panose="020B0609020204030204" pitchFamily="49" charset="0"/>
              </a:rPr>
            </a:br>
            <a:r>
              <a:rPr lang="en-US" sz="2600" dirty="0">
                <a:latin typeface="Consolas" panose="020B0609020204030204" pitchFamily="49" charset="0"/>
              </a:rPr>
              <a:t>arrow.name </a:t>
            </a:r>
            <a:br>
              <a:rPr lang="en-US" dirty="0"/>
            </a:br>
            <a:r>
              <a:rPr lang="en-US" dirty="0" err="1">
                <a:solidFill>
                  <a:srgbClr val="FFC000"/>
                </a:solidFill>
              </a:rPr>
              <a:t>u'North</a:t>
            </a:r>
            <a:r>
              <a:rPr lang="en-US" dirty="0">
                <a:solidFill>
                  <a:srgbClr val="FFC000"/>
                </a:solidFill>
              </a:rPr>
              <a:t> Arrow'</a:t>
            </a:r>
            <a:br>
              <a:rPr lang="en-US" dirty="0"/>
            </a:br>
            <a:endParaRPr lang="en-US" dirty="0"/>
          </a:p>
          <a:p>
            <a:endParaRPr lang="en-US" dirty="0"/>
          </a:p>
          <a:p>
            <a:endParaRPr lang="en-US" dirty="0"/>
          </a:p>
          <a:p>
            <a:r>
              <a:rPr lang="en-US" dirty="0"/>
              <a:t>Part 2:</a:t>
            </a:r>
          </a:p>
          <a:p>
            <a:r>
              <a:rPr lang="en-US" sz="2400" dirty="0" err="1">
                <a:latin typeface="Consolas" panose="020B0609020204030204" pitchFamily="49" charset="0"/>
              </a:rPr>
              <a:t>elems</a:t>
            </a:r>
            <a:r>
              <a:rPr lang="en-US" sz="2400" dirty="0">
                <a:latin typeface="Consolas" panose="020B0609020204030204" pitchFamily="49" charset="0"/>
              </a:rPr>
              <a:t> = </a:t>
            </a:r>
            <a:r>
              <a:rPr lang="en-US" sz="2400" dirty="0" err="1">
                <a:latin typeface="Consolas" panose="020B0609020204030204" pitchFamily="49" charset="0"/>
              </a:rPr>
              <a:t>myLayout.listElements</a:t>
            </a:r>
            <a:r>
              <a:rPr lang="en-US" sz="2400" dirty="0">
                <a:latin typeface="Consolas" panose="020B0609020204030204" pitchFamily="49" charset="0"/>
              </a:rPr>
              <a:t>()</a:t>
            </a:r>
            <a:endParaRPr lang="en-US" dirty="0"/>
          </a:p>
          <a:p>
            <a:r>
              <a:rPr lang="en-US" sz="2600" dirty="0">
                <a:latin typeface="Consolas" panose="020B0609020204030204" pitchFamily="49" charset="0"/>
              </a:rPr>
              <a:t>for e in </a:t>
            </a:r>
            <a:r>
              <a:rPr lang="en-US" sz="2600" dirty="0" err="1">
                <a:latin typeface="Consolas" panose="020B0609020204030204" pitchFamily="49" charset="0"/>
              </a:rPr>
              <a:t>elems</a:t>
            </a:r>
            <a:r>
              <a:rPr lang="en-US" sz="2600" dirty="0">
                <a:latin typeface="Consolas" panose="020B0609020204030204" pitchFamily="49" charset="0"/>
              </a:rPr>
              <a:t>:</a:t>
            </a:r>
            <a:br>
              <a:rPr lang="en-US" sz="2600" dirty="0">
                <a:latin typeface="Consolas" panose="020B0609020204030204" pitchFamily="49" charset="0"/>
              </a:rPr>
            </a:br>
            <a:r>
              <a:rPr lang="en-US" sz="2600" dirty="0">
                <a:latin typeface="Consolas" panose="020B0609020204030204" pitchFamily="49" charset="0"/>
              </a:rPr>
              <a:t>    print(e.name)</a:t>
            </a:r>
            <a:br>
              <a:rPr lang="en-US" dirty="0"/>
            </a:br>
            <a:r>
              <a:rPr lang="en-US" dirty="0">
                <a:solidFill>
                  <a:srgbClr val="FFC000"/>
                </a:solidFill>
              </a:rPr>
              <a:t>Text Box</a:t>
            </a:r>
            <a:br>
              <a:rPr lang="en-US" dirty="0">
                <a:solidFill>
                  <a:srgbClr val="FFC000"/>
                </a:solidFill>
              </a:rPr>
            </a:br>
            <a:r>
              <a:rPr lang="en-US" dirty="0">
                <a:solidFill>
                  <a:srgbClr val="FFC000"/>
                </a:solidFill>
              </a:rPr>
              <a:t>North Arrow</a:t>
            </a:r>
            <a:br>
              <a:rPr lang="en-US" dirty="0">
                <a:solidFill>
                  <a:srgbClr val="FFC000"/>
                </a:solidFill>
              </a:rPr>
            </a:br>
            <a:r>
              <a:rPr lang="en-US" dirty="0">
                <a:solidFill>
                  <a:srgbClr val="FFC000"/>
                </a:solidFill>
              </a:rPr>
              <a:t>Legend</a:t>
            </a:r>
            <a:br>
              <a:rPr lang="en-US" dirty="0">
                <a:solidFill>
                  <a:srgbClr val="FFC000"/>
                </a:solidFill>
              </a:rPr>
            </a:br>
            <a:r>
              <a:rPr lang="en-US" dirty="0">
                <a:solidFill>
                  <a:srgbClr val="FFC000"/>
                </a:solidFill>
              </a:rPr>
              <a:t>Title</a:t>
            </a:r>
            <a:br>
              <a:rPr lang="en-US" dirty="0">
                <a:solidFill>
                  <a:srgbClr val="FFC000"/>
                </a:solidFill>
              </a:rPr>
            </a:br>
            <a:r>
              <a:rPr lang="en-US" dirty="0">
                <a:solidFill>
                  <a:srgbClr val="FFC000"/>
                </a:solidFill>
              </a:rPr>
              <a:t>Layers</a:t>
            </a:r>
          </a:p>
          <a:p>
            <a:r>
              <a:rPr lang="en-US" sz="2600" dirty="0">
                <a:latin typeface="Consolas" panose="020B0609020204030204" pitchFamily="49" charset="0"/>
              </a:rPr>
              <a:t>for e in </a:t>
            </a:r>
            <a:r>
              <a:rPr lang="en-US" sz="2600" dirty="0" err="1">
                <a:latin typeface="Consolas" panose="020B0609020204030204" pitchFamily="49" charset="0"/>
              </a:rPr>
              <a:t>elems</a:t>
            </a:r>
            <a:r>
              <a:rPr lang="en-US" sz="2600" dirty="0">
                <a:latin typeface="Consolas" panose="020B0609020204030204" pitchFamily="49" charset="0"/>
              </a:rPr>
              <a:t>:</a:t>
            </a:r>
            <a:br>
              <a:rPr lang="en-US" sz="2600" dirty="0">
                <a:latin typeface="Consolas" panose="020B0609020204030204" pitchFamily="49" charset="0"/>
              </a:rPr>
            </a:br>
            <a:r>
              <a:rPr lang="en-US" sz="2600" dirty="0">
                <a:latin typeface="Consolas" panose="020B0609020204030204" pitchFamily="49" charset="0"/>
              </a:rPr>
              <a:t>    if 'Title' in e.name:</a:t>
            </a:r>
            <a:br>
              <a:rPr lang="en-US" sz="2600" dirty="0">
                <a:latin typeface="Consolas" panose="020B0609020204030204" pitchFamily="49" charset="0"/>
              </a:rPr>
            </a:br>
            <a:r>
              <a:rPr lang="en-US" sz="2600" dirty="0">
                <a:latin typeface="Consolas" panose="020B0609020204030204" pitchFamily="49" charset="0"/>
              </a:rPr>
              <a:t>        title = e</a:t>
            </a:r>
            <a:br>
              <a:rPr lang="en-US" dirty="0"/>
            </a:br>
            <a:endParaRPr lang="en-US" dirty="0"/>
          </a:p>
          <a:p>
            <a:r>
              <a:rPr lang="en-US" sz="2600" dirty="0" err="1">
                <a:latin typeface="Consolas" panose="020B0609020204030204" pitchFamily="49" charset="0"/>
              </a:rPr>
              <a:t>mfs</a:t>
            </a:r>
            <a:r>
              <a:rPr lang="en-US" sz="2600" dirty="0">
                <a:latin typeface="Consolas" panose="020B0609020204030204" pitchFamily="49" charset="0"/>
              </a:rPr>
              <a:t> = </a:t>
            </a:r>
            <a:r>
              <a:rPr lang="en-US" sz="2800" dirty="0" err="1">
                <a:latin typeface="Consolas" panose="020B0609020204030204" pitchFamily="49" charset="0"/>
              </a:rPr>
              <a:t>myLayout.listElements</a:t>
            </a:r>
            <a:r>
              <a:rPr lang="en-US" sz="2800" dirty="0">
                <a:latin typeface="Consolas" panose="020B0609020204030204" pitchFamily="49" charset="0"/>
              </a:rPr>
              <a:t>('MAPFRAME_ELEMENT')</a:t>
            </a:r>
            <a:br>
              <a:rPr lang="en-US" sz="2600" dirty="0">
                <a:latin typeface="Consolas" panose="020B0609020204030204" pitchFamily="49" charset="0"/>
              </a:rPr>
            </a:br>
            <a:endParaRPr lang="en-US" sz="2600" dirty="0">
              <a:latin typeface="Consolas" panose="020B0609020204030204" pitchFamily="49" charset="0"/>
            </a:endParaRPr>
          </a:p>
          <a:p>
            <a:r>
              <a:rPr lang="en-US" sz="2600" dirty="0">
                <a:latin typeface="Consolas" panose="020B0609020204030204" pitchFamily="49" charset="0"/>
              </a:rPr>
              <a:t>mf = </a:t>
            </a:r>
            <a:r>
              <a:rPr lang="en-US" sz="2600" dirty="0" err="1">
                <a:latin typeface="Consolas" panose="020B0609020204030204" pitchFamily="49" charset="0"/>
              </a:rPr>
              <a:t>mfs</a:t>
            </a:r>
            <a:r>
              <a:rPr lang="en-US" sz="2600" dirty="0">
                <a:latin typeface="Consolas" panose="020B0609020204030204" pitchFamily="49" charset="0"/>
              </a:rPr>
              <a:t>[0]</a:t>
            </a:r>
            <a:br>
              <a:rPr lang="en-US" sz="2600" dirty="0">
                <a:latin typeface="Consolas" panose="020B0609020204030204" pitchFamily="49" charset="0"/>
              </a:rPr>
            </a:br>
            <a:endParaRPr lang="en-US" sz="2600" dirty="0">
              <a:latin typeface="Consolas" panose="020B0609020204030204" pitchFamily="49" charset="0"/>
            </a:endParaRPr>
          </a:p>
          <a:p>
            <a:r>
              <a:rPr lang="en-US" sz="2600" dirty="0" err="1">
                <a:latin typeface="Consolas" panose="020B0609020204030204" pitchFamily="49" charset="0"/>
              </a:rPr>
              <a:t>title.elementPositionX</a:t>
            </a:r>
            <a:r>
              <a:rPr lang="en-US" sz="2600" dirty="0">
                <a:latin typeface="Consolas" panose="020B0609020204030204" pitchFamily="49" charset="0"/>
              </a:rPr>
              <a:t> = </a:t>
            </a:r>
            <a:r>
              <a:rPr lang="en-US" sz="2600" dirty="0" err="1">
                <a:latin typeface="Consolas" panose="020B0609020204030204" pitchFamily="49" charset="0"/>
              </a:rPr>
              <a:t>mf.elementPositionX</a:t>
            </a:r>
            <a:r>
              <a:rPr lang="en-US" sz="2600" dirty="0">
                <a:latin typeface="Consolas" panose="020B0609020204030204" pitchFamily="49" charset="0"/>
              </a:rPr>
              <a:t> + (</a:t>
            </a:r>
            <a:r>
              <a:rPr lang="en-US" sz="2600" dirty="0" err="1">
                <a:latin typeface="Consolas" panose="020B0609020204030204" pitchFamily="49" charset="0"/>
              </a:rPr>
              <a:t>mf.elementWidth</a:t>
            </a:r>
            <a:r>
              <a:rPr lang="en-US" sz="2600" dirty="0">
                <a:latin typeface="Consolas" panose="020B0609020204030204" pitchFamily="49" charset="0"/>
              </a:rPr>
              <a:t>*0.5) - (</a:t>
            </a:r>
            <a:r>
              <a:rPr lang="en-US" sz="2600" dirty="0" err="1">
                <a:latin typeface="Consolas" panose="020B0609020204030204" pitchFamily="49" charset="0"/>
              </a:rPr>
              <a:t>title.elementWidth</a:t>
            </a:r>
            <a:r>
              <a:rPr lang="en-US" sz="2600" dirty="0">
                <a:latin typeface="Consolas" panose="020B0609020204030204" pitchFamily="49" charset="0"/>
              </a:rPr>
              <a:t>*0.5)</a:t>
            </a:r>
            <a:br>
              <a:rPr lang="en-US" sz="2600" dirty="0">
                <a:latin typeface="Consolas" panose="020B0609020204030204" pitchFamily="49" charset="0"/>
              </a:rPr>
            </a:br>
            <a:endParaRPr lang="en-US" sz="2600" dirty="0">
              <a:latin typeface="Consolas" panose="020B0609020204030204" pitchFamily="49" charset="0"/>
            </a:endParaRPr>
          </a:p>
          <a:p>
            <a:r>
              <a:rPr lang="en-US" sz="2600" dirty="0" err="1">
                <a:latin typeface="Consolas" panose="020B0609020204030204" pitchFamily="49" charset="0"/>
              </a:rPr>
              <a:t>title.elementPositionY</a:t>
            </a:r>
            <a:r>
              <a:rPr lang="en-US" sz="2600" dirty="0">
                <a:latin typeface="Consolas" panose="020B0609020204030204" pitchFamily="49" charset="0"/>
              </a:rPr>
              <a:t> = </a:t>
            </a:r>
            <a:r>
              <a:rPr lang="en-US" sz="2600" dirty="0" err="1">
                <a:latin typeface="Consolas" panose="020B0609020204030204" pitchFamily="49" charset="0"/>
              </a:rPr>
              <a:t>mf.elementPositionY</a:t>
            </a:r>
            <a:r>
              <a:rPr lang="en-US" sz="2600" dirty="0">
                <a:latin typeface="Consolas" panose="020B0609020204030204" pitchFamily="49" charset="0"/>
              </a:rPr>
              <a:t> + </a:t>
            </a:r>
            <a:r>
              <a:rPr lang="en-US" sz="2600" dirty="0" err="1">
                <a:latin typeface="Consolas" panose="020B0609020204030204" pitchFamily="49" charset="0"/>
              </a:rPr>
              <a:t>mf.elementHeight</a:t>
            </a:r>
            <a:r>
              <a:rPr lang="en-US" sz="2600" dirty="0">
                <a:latin typeface="Consolas" panose="020B0609020204030204" pitchFamily="49" charset="0"/>
              </a:rPr>
              <a:t> - </a:t>
            </a:r>
            <a:r>
              <a:rPr lang="en-US" sz="2600" dirty="0" err="1">
                <a:latin typeface="Consolas" panose="020B0609020204030204" pitchFamily="49" charset="0"/>
              </a:rPr>
              <a:t>title.elementHeight</a:t>
            </a:r>
            <a:endParaRPr lang="en-US" sz="2600" dirty="0">
              <a:latin typeface="Consolas" panose="020B0609020204030204" pitchFamily="49" charset="0"/>
            </a:endParaRPr>
          </a:p>
          <a:p>
            <a:endParaRPr lang="en-US" dirty="0"/>
          </a:p>
        </p:txBody>
      </p:sp>
      <p:sp>
        <p:nvSpPr>
          <p:cNvPr id="6" name="Slide Number Placeholder 5">
            <a:extLst>
              <a:ext uri="{FF2B5EF4-FFF2-40B4-BE49-F238E27FC236}">
                <a16:creationId xmlns:a16="http://schemas.microsoft.com/office/drawing/2014/main" id="{AE27A51A-DC90-4185-A617-949DEBD85BF5}"/>
              </a:ext>
            </a:extLst>
          </p:cNvPr>
          <p:cNvSpPr>
            <a:spLocks noGrp="1"/>
          </p:cNvSpPr>
          <p:nvPr>
            <p:ph type="sldNum" sz="quarter" idx="12"/>
          </p:nvPr>
        </p:nvSpPr>
        <p:spPr/>
        <p:txBody>
          <a:bodyPr/>
          <a:lstStyle/>
          <a:p>
            <a:fld id="{D584E0A9-DCB8-4B8B-92A0-3B6B22500F69}" type="slidenum">
              <a:rPr lang="en-US" altLang="en-US" smtClean="0"/>
              <a:pPr/>
              <a:t>68</a:t>
            </a:fld>
            <a:endParaRPr lang="en-US" altLang="en-US"/>
          </a:p>
        </p:txBody>
      </p:sp>
      <p:sp>
        <p:nvSpPr>
          <p:cNvPr id="2" name="TextBox 1">
            <a:extLst>
              <a:ext uri="{FF2B5EF4-FFF2-40B4-BE49-F238E27FC236}">
                <a16:creationId xmlns:a16="http://schemas.microsoft.com/office/drawing/2014/main" id="{FCAD05F1-CF2F-BD72-4425-3046BAC51BB0}"/>
              </a:ext>
            </a:extLst>
          </p:cNvPr>
          <p:cNvSpPr txBox="1">
            <a:spLocks noChangeArrowheads="1"/>
          </p:cNvSpPr>
          <p:nvPr/>
        </p:nvSpPr>
        <p:spPr bwMode="auto">
          <a:xfrm>
            <a:off x="4964113" y="533400"/>
            <a:ext cx="4075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i="1" dirty="0">
                <a:solidFill>
                  <a:srgbClr val="2E75B6"/>
                </a:solidFill>
              </a:rPr>
              <a:t># Print the name of the north arrow.</a:t>
            </a:r>
          </a:p>
        </p:txBody>
      </p:sp>
      <p:sp>
        <p:nvSpPr>
          <p:cNvPr id="4" name="TextBox 3">
            <a:extLst>
              <a:ext uri="{FF2B5EF4-FFF2-40B4-BE49-F238E27FC236}">
                <a16:creationId xmlns:a16="http://schemas.microsoft.com/office/drawing/2014/main" id="{315AEB5F-E3ED-0DD3-9406-7D503593333A}"/>
              </a:ext>
            </a:extLst>
          </p:cNvPr>
          <p:cNvSpPr txBox="1">
            <a:spLocks noChangeArrowheads="1"/>
          </p:cNvSpPr>
          <p:nvPr/>
        </p:nvSpPr>
        <p:spPr bwMode="auto">
          <a:xfrm>
            <a:off x="4914900" y="2830512"/>
            <a:ext cx="4249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i="1" dirty="0">
                <a:solidFill>
                  <a:srgbClr val="2E75B6"/>
                </a:solidFill>
              </a:rPr>
              <a:t># Print the names of all the elements.</a:t>
            </a:r>
          </a:p>
        </p:txBody>
      </p:sp>
      <p:sp>
        <p:nvSpPr>
          <p:cNvPr id="5" name="TextBox 4">
            <a:extLst>
              <a:ext uri="{FF2B5EF4-FFF2-40B4-BE49-F238E27FC236}">
                <a16:creationId xmlns:a16="http://schemas.microsoft.com/office/drawing/2014/main" id="{294CE972-A25C-34DE-C699-A4DD5B271089}"/>
              </a:ext>
            </a:extLst>
          </p:cNvPr>
          <p:cNvSpPr txBox="1">
            <a:spLocks noChangeArrowheads="1"/>
          </p:cNvSpPr>
          <p:nvPr/>
        </p:nvSpPr>
        <p:spPr bwMode="auto">
          <a:xfrm>
            <a:off x="4876800" y="3986212"/>
            <a:ext cx="36942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i="1" dirty="0">
                <a:solidFill>
                  <a:srgbClr val="2E75B6"/>
                </a:solidFill>
              </a:rPr>
              <a:t># Get the last element with Title </a:t>
            </a:r>
          </a:p>
          <a:p>
            <a:pPr>
              <a:spcBef>
                <a:spcPct val="0"/>
              </a:spcBef>
              <a:buFontTx/>
              <a:buNone/>
            </a:pPr>
            <a:r>
              <a:rPr lang="en-US" altLang="en-US" sz="1800" i="1" dirty="0">
                <a:solidFill>
                  <a:srgbClr val="2E75B6"/>
                </a:solidFill>
              </a:rPr>
              <a:t>in the name.</a:t>
            </a:r>
          </a:p>
        </p:txBody>
      </p:sp>
      <p:sp>
        <p:nvSpPr>
          <p:cNvPr id="7" name="TextBox 6">
            <a:extLst>
              <a:ext uri="{FF2B5EF4-FFF2-40B4-BE49-F238E27FC236}">
                <a16:creationId xmlns:a16="http://schemas.microsoft.com/office/drawing/2014/main" id="{5CD1C0DB-E73D-3A89-6D01-63E4FD8310D7}"/>
              </a:ext>
            </a:extLst>
          </p:cNvPr>
          <p:cNvSpPr txBox="1">
            <a:spLocks noChangeArrowheads="1"/>
          </p:cNvSpPr>
          <p:nvPr/>
        </p:nvSpPr>
        <p:spPr bwMode="auto">
          <a:xfrm>
            <a:off x="4876800" y="4818062"/>
            <a:ext cx="407034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i="1" dirty="0">
                <a:solidFill>
                  <a:srgbClr val="2E75B6"/>
                </a:solidFill>
              </a:rPr>
              <a:t># Move the Title to the </a:t>
            </a:r>
          </a:p>
          <a:p>
            <a:pPr>
              <a:spcBef>
                <a:spcPct val="0"/>
              </a:spcBef>
              <a:buFontTx/>
              <a:buNone/>
            </a:pPr>
            <a:r>
              <a:rPr lang="en-US" altLang="en-US" sz="1800" i="1" dirty="0">
                <a:solidFill>
                  <a:srgbClr val="2E75B6"/>
                </a:solidFill>
              </a:rPr>
              <a:t># center (top) of the first map frame</a:t>
            </a:r>
          </a:p>
        </p:txBody>
      </p:sp>
    </p:spTree>
    <p:extLst>
      <p:ext uri="{BB962C8B-B14F-4D97-AF65-F5344CB8AC3E}">
        <p14:creationId xmlns:p14="http://schemas.microsoft.com/office/powerpoint/2010/main" val="129062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10398-E501-9BBB-36A8-006B72F4ACF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F08226C-3812-A38C-AB33-AFB92C4B0596}"/>
              </a:ext>
            </a:extLst>
          </p:cNvPr>
          <p:cNvSpPr>
            <a:spLocks noGrp="1"/>
          </p:cNvSpPr>
          <p:nvPr>
            <p:ph idx="1"/>
          </p:nvPr>
        </p:nvSpPr>
        <p:spPr/>
        <p:txBody>
          <a:bodyPr>
            <a:normAutofit/>
          </a:bodyPr>
          <a:lstStyle/>
          <a:p>
            <a:endParaRPr lang="en-US" sz="4400" dirty="0"/>
          </a:p>
          <a:p>
            <a:endParaRPr lang="en-US" sz="4400" dirty="0"/>
          </a:p>
          <a:p>
            <a:endParaRPr lang="en-US" sz="4400" dirty="0"/>
          </a:p>
          <a:p>
            <a:r>
              <a:rPr lang="en-US" sz="5400" dirty="0"/>
              <a:t>Exporting images</a:t>
            </a:r>
          </a:p>
        </p:txBody>
      </p:sp>
    </p:spTree>
    <p:extLst>
      <p:ext uri="{BB962C8B-B14F-4D97-AF65-F5344CB8AC3E}">
        <p14:creationId xmlns:p14="http://schemas.microsoft.com/office/powerpoint/2010/main" val="3516307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8BA5-A707-6947-A5DE-B07EAD6E801E}"/>
              </a:ext>
            </a:extLst>
          </p:cNvPr>
          <p:cNvSpPr>
            <a:spLocks noGrp="1"/>
          </p:cNvSpPr>
          <p:nvPr>
            <p:ph type="title"/>
          </p:nvPr>
        </p:nvSpPr>
        <p:spPr/>
        <p:txBody>
          <a:bodyPr/>
          <a:lstStyle/>
          <a:p>
            <a:r>
              <a:rPr lang="en-US" dirty="0"/>
              <a:t>With </a:t>
            </a:r>
            <a:r>
              <a:rPr lang="en-US" dirty="0" err="1"/>
              <a:t>mp</a:t>
            </a:r>
            <a:r>
              <a:rPr lang="en-US" dirty="0"/>
              <a:t>, you cannot…</a:t>
            </a:r>
          </a:p>
        </p:txBody>
      </p:sp>
      <p:sp>
        <p:nvSpPr>
          <p:cNvPr id="3" name="Content Placeholder 2">
            <a:extLst>
              <a:ext uri="{FF2B5EF4-FFF2-40B4-BE49-F238E27FC236}">
                <a16:creationId xmlns:a16="http://schemas.microsoft.com/office/drawing/2014/main" id="{B78EB90F-784B-45EC-1D60-CDB93978247D}"/>
              </a:ext>
            </a:extLst>
          </p:cNvPr>
          <p:cNvSpPr>
            <a:spLocks noGrp="1"/>
          </p:cNvSpPr>
          <p:nvPr>
            <p:ph idx="1"/>
          </p:nvPr>
        </p:nvSpPr>
        <p:spPr>
          <a:xfrm>
            <a:off x="152400" y="1295400"/>
            <a:ext cx="8686800" cy="4114800"/>
          </a:xfrm>
        </p:spPr>
        <p:txBody>
          <a:bodyPr/>
          <a:lstStyle/>
          <a:p>
            <a:r>
              <a:rPr lang="en-US" i="1" dirty="0"/>
              <a:t>Create</a:t>
            </a:r>
            <a:r>
              <a:rPr lang="en-US" dirty="0"/>
              <a:t> new projects</a:t>
            </a:r>
          </a:p>
          <a:p>
            <a:endParaRPr lang="en-US" dirty="0"/>
          </a:p>
          <a:p>
            <a:r>
              <a:rPr lang="en-US" i="1" dirty="0"/>
              <a:t>Create</a:t>
            </a:r>
            <a:r>
              <a:rPr lang="en-US" dirty="0"/>
              <a:t> new maps</a:t>
            </a:r>
          </a:p>
          <a:p>
            <a:endParaRPr lang="en-US" dirty="0"/>
          </a:p>
          <a:p>
            <a:r>
              <a:rPr lang="en-US" i="1" dirty="0"/>
              <a:t>Create</a:t>
            </a:r>
            <a:r>
              <a:rPr lang="en-US" dirty="0"/>
              <a:t> new elements around the map (title, north arrow, legend, etc.)</a:t>
            </a:r>
          </a:p>
          <a:p>
            <a:endParaRPr lang="en-US" dirty="0"/>
          </a:p>
        </p:txBody>
      </p:sp>
    </p:spTree>
    <p:extLst>
      <p:ext uri="{BB962C8B-B14F-4D97-AF65-F5344CB8AC3E}">
        <p14:creationId xmlns:p14="http://schemas.microsoft.com/office/powerpoint/2010/main" val="23604000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A4C3104B-2DA6-480C-8C56-1E9992AB4A78}"/>
              </a:ext>
            </a:extLst>
          </p:cNvPr>
          <p:cNvSpPr>
            <a:spLocks noGrp="1" noChangeArrowheads="1"/>
          </p:cNvSpPr>
          <p:nvPr>
            <p:ph type="title"/>
          </p:nvPr>
        </p:nvSpPr>
        <p:spPr>
          <a:xfrm>
            <a:off x="145981" y="173256"/>
            <a:ext cx="8001000" cy="457200"/>
          </a:xfrm>
        </p:spPr>
        <p:txBody>
          <a:bodyPr/>
          <a:lstStyle/>
          <a:p>
            <a:r>
              <a:rPr lang="en-US" altLang="en-US" dirty="0"/>
              <a:t>Export map to PNG</a:t>
            </a:r>
          </a:p>
        </p:txBody>
      </p:sp>
      <p:sp>
        <p:nvSpPr>
          <p:cNvPr id="10243" name="Content Placeholder 2">
            <a:extLst>
              <a:ext uri="{FF2B5EF4-FFF2-40B4-BE49-F238E27FC236}">
                <a16:creationId xmlns:a16="http://schemas.microsoft.com/office/drawing/2014/main" id="{A7D5FA38-EBFC-44C4-B8BC-6EE1E276762A}"/>
              </a:ext>
            </a:extLst>
          </p:cNvPr>
          <p:cNvSpPr>
            <a:spLocks noGrp="1"/>
          </p:cNvSpPr>
          <p:nvPr>
            <p:ph idx="1"/>
          </p:nvPr>
        </p:nvSpPr>
        <p:spPr>
          <a:xfrm>
            <a:off x="144532" y="786935"/>
            <a:ext cx="8686800" cy="5410200"/>
          </a:xfrm>
        </p:spPr>
        <p:txBody>
          <a:bodyPr/>
          <a:lstStyle/>
          <a:p>
            <a:endParaRPr lang="en-US" altLang="en-US" dirty="0"/>
          </a:p>
          <a:p>
            <a:endParaRPr lang="en-US" altLang="en-US" dirty="0"/>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 name="Ink 1">
                <a:extLst>
                  <a:ext uri="{FF2B5EF4-FFF2-40B4-BE49-F238E27FC236}">
                    <a16:creationId xmlns:a16="http://schemas.microsoft.com/office/drawing/2014/main" id="{0417AE23-5CF0-48D8-9AC9-84466BD20F59}"/>
                  </a:ext>
                </a:extLst>
              </p14:cNvPr>
              <p14:cNvContentPartPr/>
              <p14:nvPr/>
            </p14:nvContentPartPr>
            <p14:xfrm>
              <a:off x="2915304" y="3803908"/>
              <a:ext cx="360" cy="360"/>
            </p14:xfrm>
          </p:contentPart>
        </mc:Choice>
        <mc:Fallback xmlns="">
          <p:pic>
            <p:nvPicPr>
              <p:cNvPr id="2" name="Ink 1">
                <a:extLst>
                  <a:ext uri="{FF2B5EF4-FFF2-40B4-BE49-F238E27FC236}">
                    <a16:creationId xmlns:a16="http://schemas.microsoft.com/office/drawing/2014/main" id="{0417AE23-5CF0-48D8-9AC9-84466BD20F59}"/>
                  </a:ext>
                </a:extLst>
              </p:cNvPr>
              <p:cNvPicPr/>
              <p:nvPr/>
            </p:nvPicPr>
            <p:blipFill>
              <a:blip r:embed="rId5"/>
              <a:stretch>
                <a:fillRect/>
              </a:stretch>
            </p:blipFill>
            <p:spPr>
              <a:xfrm>
                <a:off x="2852304" y="3425908"/>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3" name="Ink 2">
                <a:extLst>
                  <a:ext uri="{FF2B5EF4-FFF2-40B4-BE49-F238E27FC236}">
                    <a16:creationId xmlns:a16="http://schemas.microsoft.com/office/drawing/2014/main" id="{2A306EE5-10EC-4999-9ADA-F42CD2195425}"/>
                  </a:ext>
                </a:extLst>
              </p14:cNvPr>
              <p14:cNvContentPartPr/>
              <p14:nvPr/>
            </p14:nvContentPartPr>
            <p14:xfrm>
              <a:off x="3067584" y="3857188"/>
              <a:ext cx="360" cy="360"/>
            </p14:xfrm>
          </p:contentPart>
        </mc:Choice>
        <mc:Fallback xmlns="">
          <p:pic>
            <p:nvPicPr>
              <p:cNvPr id="3" name="Ink 2">
                <a:extLst>
                  <a:ext uri="{FF2B5EF4-FFF2-40B4-BE49-F238E27FC236}">
                    <a16:creationId xmlns:a16="http://schemas.microsoft.com/office/drawing/2014/main" id="{2A306EE5-10EC-4999-9ADA-F42CD2195425}"/>
                  </a:ext>
                </a:extLst>
              </p:cNvPr>
              <p:cNvPicPr/>
              <p:nvPr/>
            </p:nvPicPr>
            <p:blipFill>
              <a:blip r:embed="rId7"/>
              <a:stretch>
                <a:fillRect/>
              </a:stretch>
            </p:blipFill>
            <p:spPr>
              <a:xfrm>
                <a:off x="3004944" y="3479548"/>
                <a:ext cx="126000" cy="756000"/>
              </a:xfrm>
              <a:prstGeom prst="rect">
                <a:avLst/>
              </a:prstGeom>
            </p:spPr>
          </p:pic>
        </mc:Fallback>
      </mc:AlternateContent>
      <p:sp>
        <p:nvSpPr>
          <p:cNvPr id="12" name="TextBox 11">
            <a:extLst>
              <a:ext uri="{FF2B5EF4-FFF2-40B4-BE49-F238E27FC236}">
                <a16:creationId xmlns:a16="http://schemas.microsoft.com/office/drawing/2014/main" id="{B20EB37E-D67D-4413-A578-0E83E5CEDB67}"/>
              </a:ext>
            </a:extLst>
          </p:cNvPr>
          <p:cNvSpPr txBox="1"/>
          <p:nvPr/>
        </p:nvSpPr>
        <p:spPr>
          <a:xfrm>
            <a:off x="144532" y="1211687"/>
            <a:ext cx="8915400" cy="5078313"/>
          </a:xfrm>
          <a:prstGeom prst="rect">
            <a:avLst/>
          </a:prstGeom>
          <a:noFill/>
        </p:spPr>
        <p:txBody>
          <a:bodyPr wrap="square">
            <a:spAutoFit/>
          </a:bodyPr>
          <a:lstStyle/>
          <a:p>
            <a:r>
              <a:rPr lang="en-US" b="0" dirty="0">
                <a:solidFill>
                  <a:srgbClr val="6A9955"/>
                </a:solidFill>
                <a:effectLst/>
                <a:latin typeface="Consolas" panose="020B0609020204030204" pitchFamily="49" charset="0"/>
              </a:rPr>
              <a:t>## Export the default map view to </a:t>
            </a:r>
            <a:r>
              <a:rPr lang="en-US" b="0" dirty="0" err="1">
                <a:solidFill>
                  <a:srgbClr val="6A9955"/>
                </a:solidFill>
                <a:effectLst/>
                <a:latin typeface="Consolas" panose="020B0609020204030204" pitchFamily="49" charset="0"/>
              </a:rPr>
              <a:t>png</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"C:/gispy/test.aprx"</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the first map in this project.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myMap</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aprx.listMaps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myMap.defaultView.exportToPNG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"C:/gispy/scratch/PAmap.png"</a:t>
            </a:r>
            <a:r>
              <a:rPr lang="en-US" b="0" dirty="0">
                <a:solidFill>
                  <a:srgbClr val="D4D4D4"/>
                </a:solidFill>
                <a:effectLst/>
                <a:latin typeface="Consolas" panose="020B0609020204030204" pitchFamily="49" charset="0"/>
              </a:rPr>
              <a:t>,  </a:t>
            </a:r>
          </a:p>
          <a:p>
            <a:r>
              <a:rPr lang="en-US" b="0" dirty="0">
                <a:solidFill>
                  <a:srgbClr val="D4D4D4"/>
                </a:solidFill>
                <a:latin typeface="Consolas" panose="020B0609020204030204" pitchFamily="49" charset="0"/>
              </a:rPr>
              <a:t>                              </a:t>
            </a:r>
            <a:r>
              <a:rPr lang="en-US" b="0" dirty="0">
                <a:solidFill>
                  <a:srgbClr val="D4D4D4"/>
                </a:solidFill>
                <a:effectLst/>
                <a:latin typeface="Consolas" panose="020B0609020204030204" pitchFamily="49" charset="0"/>
              </a:rPr>
              <a:t>width=</a:t>
            </a:r>
            <a:r>
              <a:rPr lang="en-US" b="0" dirty="0">
                <a:solidFill>
                  <a:srgbClr val="B5CEA8"/>
                </a:solidFill>
                <a:effectLst/>
                <a:latin typeface="Consolas" panose="020B0609020204030204" pitchFamily="49" charset="0"/>
              </a:rPr>
              <a:t>800</a:t>
            </a:r>
            <a:r>
              <a:rPr lang="en-US" b="0" dirty="0">
                <a:solidFill>
                  <a:srgbClr val="D4D4D4"/>
                </a:solidFill>
                <a:effectLst/>
                <a:latin typeface="Consolas" panose="020B0609020204030204" pitchFamily="49" charset="0"/>
              </a:rPr>
              <a:t>, height=</a:t>
            </a:r>
            <a:r>
              <a:rPr lang="en-US" b="0" dirty="0">
                <a:solidFill>
                  <a:srgbClr val="B5CEA8"/>
                </a:solidFill>
                <a:effectLst/>
                <a:latin typeface="Consolas" panose="020B0609020204030204" pitchFamily="49" charset="0"/>
              </a:rPr>
              <a:t>600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myMap</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b="0" dirty="0">
              <a:solidFill>
                <a:srgbClr val="D4D4D4"/>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30F98C25-8473-40BF-9034-D7C70C595849}"/>
              </a:ext>
            </a:extLst>
          </p:cNvPr>
          <p:cNvSpPr txBox="1"/>
          <p:nvPr/>
        </p:nvSpPr>
        <p:spPr>
          <a:xfrm>
            <a:off x="1696638" y="5247362"/>
            <a:ext cx="2133240" cy="646331"/>
          </a:xfrm>
          <a:prstGeom prst="rect">
            <a:avLst/>
          </a:prstGeom>
          <a:noFill/>
        </p:spPr>
        <p:txBody>
          <a:bodyPr wrap="square">
            <a:spAutoFit/>
          </a:bodyPr>
          <a:lstStyle/>
          <a:p>
            <a:r>
              <a:rPr lang="en-US" altLang="en-US" b="0" dirty="0" err="1">
                <a:solidFill>
                  <a:srgbClr val="FF0066"/>
                </a:solidFill>
              </a:rPr>
              <a:t>MapView</a:t>
            </a:r>
            <a:r>
              <a:rPr lang="en-US" altLang="en-US" b="0" dirty="0">
                <a:solidFill>
                  <a:srgbClr val="FF0066"/>
                </a:solidFill>
              </a:rPr>
              <a:t>                             object</a:t>
            </a:r>
            <a:endParaRPr lang="en-US" b="0" dirty="0"/>
          </a:p>
        </p:txBody>
      </p:sp>
      <p:cxnSp>
        <p:nvCxnSpPr>
          <p:cNvPr id="18" name="Straight Arrow Connector 6">
            <a:extLst>
              <a:ext uri="{FF2B5EF4-FFF2-40B4-BE49-F238E27FC236}">
                <a16:creationId xmlns:a16="http://schemas.microsoft.com/office/drawing/2014/main" id="{6ECE16A7-4E93-44C2-AAD5-951AD688B0C4}"/>
              </a:ext>
            </a:extLst>
          </p:cNvPr>
          <p:cNvCxnSpPr>
            <a:cxnSpLocks noChangeShapeType="1"/>
          </p:cNvCxnSpPr>
          <p:nvPr/>
        </p:nvCxnSpPr>
        <p:spPr bwMode="auto">
          <a:xfrm flipV="1">
            <a:off x="609600" y="3750843"/>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6405E6E8-F492-4EC9-A1DA-F72C808FA8F3}"/>
              </a:ext>
            </a:extLst>
          </p:cNvPr>
          <p:cNvSpPr txBox="1"/>
          <p:nvPr/>
        </p:nvSpPr>
        <p:spPr>
          <a:xfrm>
            <a:off x="248840" y="4131843"/>
            <a:ext cx="1447798" cy="369332"/>
          </a:xfrm>
          <a:prstGeom prst="rect">
            <a:avLst/>
          </a:prstGeom>
          <a:noFill/>
        </p:spPr>
        <p:txBody>
          <a:bodyPr wrap="square">
            <a:spAutoFit/>
          </a:bodyPr>
          <a:lstStyle/>
          <a:p>
            <a:r>
              <a:rPr lang="en-US" altLang="en-US" b="0" dirty="0">
                <a:solidFill>
                  <a:srgbClr val="FF0066"/>
                </a:solidFill>
              </a:rPr>
              <a:t>Map object</a:t>
            </a:r>
            <a:endParaRPr lang="en-US" b="0" dirty="0"/>
          </a:p>
        </p:txBody>
      </p:sp>
      <p:cxnSp>
        <p:nvCxnSpPr>
          <p:cNvPr id="20" name="Straight Arrow Connector 6">
            <a:extLst>
              <a:ext uri="{FF2B5EF4-FFF2-40B4-BE49-F238E27FC236}">
                <a16:creationId xmlns:a16="http://schemas.microsoft.com/office/drawing/2014/main" id="{AECA9767-D3E6-489A-9D42-E75BB2FFB7EF}"/>
              </a:ext>
            </a:extLst>
          </p:cNvPr>
          <p:cNvCxnSpPr>
            <a:cxnSpLocks noChangeShapeType="1"/>
          </p:cNvCxnSpPr>
          <p:nvPr/>
        </p:nvCxnSpPr>
        <p:spPr bwMode="auto">
          <a:xfrm flipV="1">
            <a:off x="533400" y="2362200"/>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TextBox 20">
            <a:extLst>
              <a:ext uri="{FF2B5EF4-FFF2-40B4-BE49-F238E27FC236}">
                <a16:creationId xmlns:a16="http://schemas.microsoft.com/office/drawing/2014/main" id="{676701B0-9591-4E3D-A41D-7C8D0B46DDB8}"/>
              </a:ext>
            </a:extLst>
          </p:cNvPr>
          <p:cNvSpPr txBox="1"/>
          <p:nvPr/>
        </p:nvSpPr>
        <p:spPr>
          <a:xfrm>
            <a:off x="214469" y="2687190"/>
            <a:ext cx="1733961" cy="369332"/>
          </a:xfrm>
          <a:prstGeom prst="rect">
            <a:avLst/>
          </a:prstGeom>
          <a:noFill/>
        </p:spPr>
        <p:txBody>
          <a:bodyPr wrap="square">
            <a:spAutoFit/>
          </a:bodyPr>
          <a:lstStyle/>
          <a:p>
            <a:r>
              <a:rPr lang="en-US" altLang="en-US" b="0" dirty="0">
                <a:solidFill>
                  <a:srgbClr val="FF0066"/>
                </a:solidFill>
              </a:rPr>
              <a:t>Project object</a:t>
            </a:r>
            <a:endParaRPr lang="en-US" b="0" dirty="0"/>
          </a:p>
        </p:txBody>
      </p:sp>
      <p:pic>
        <p:nvPicPr>
          <p:cNvPr id="5" name="Picture 4" descr="Map&#10;&#10;Description automatically generated">
            <a:extLst>
              <a:ext uri="{FF2B5EF4-FFF2-40B4-BE49-F238E27FC236}">
                <a16:creationId xmlns:a16="http://schemas.microsoft.com/office/drawing/2014/main" id="{4CD39F91-CB74-2C50-9BC3-5CE11380B1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61953" y="104911"/>
            <a:ext cx="2554256" cy="1915692"/>
          </a:xfrm>
          <a:prstGeom prst="rect">
            <a:avLst/>
          </a:prstGeom>
        </p:spPr>
      </p:pic>
      <p:cxnSp>
        <p:nvCxnSpPr>
          <p:cNvPr id="4" name="Straight Arrow Connector 6">
            <a:extLst>
              <a:ext uri="{FF2B5EF4-FFF2-40B4-BE49-F238E27FC236}">
                <a16:creationId xmlns:a16="http://schemas.microsoft.com/office/drawing/2014/main" id="{0BA0CB1B-5E30-A771-31B4-BFF029E57E2C}"/>
              </a:ext>
            </a:extLst>
          </p:cNvPr>
          <p:cNvCxnSpPr>
            <a:cxnSpLocks noChangeShapeType="1"/>
          </p:cNvCxnSpPr>
          <p:nvPr/>
        </p:nvCxnSpPr>
        <p:spPr bwMode="auto">
          <a:xfrm flipV="1">
            <a:off x="1828800" y="4866362"/>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543025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A4C3104B-2DA6-480C-8C56-1E9992AB4A78}"/>
              </a:ext>
            </a:extLst>
          </p:cNvPr>
          <p:cNvSpPr>
            <a:spLocks noGrp="1" noChangeArrowheads="1"/>
          </p:cNvSpPr>
          <p:nvPr>
            <p:ph type="title"/>
          </p:nvPr>
        </p:nvSpPr>
        <p:spPr>
          <a:xfrm>
            <a:off x="145981" y="173256"/>
            <a:ext cx="8001000" cy="457200"/>
          </a:xfrm>
        </p:spPr>
        <p:txBody>
          <a:bodyPr/>
          <a:lstStyle/>
          <a:p>
            <a:r>
              <a:rPr lang="en-US" altLang="en-US" dirty="0"/>
              <a:t>Export </a:t>
            </a:r>
            <a:r>
              <a:rPr lang="en-US" altLang="en-US" dirty="0" err="1"/>
              <a:t>mapframe</a:t>
            </a:r>
            <a:r>
              <a:rPr lang="en-US" altLang="en-US" dirty="0"/>
              <a:t> to PNG</a:t>
            </a:r>
          </a:p>
        </p:txBody>
      </p:sp>
      <p:sp>
        <p:nvSpPr>
          <p:cNvPr id="10243" name="Content Placeholder 2">
            <a:extLst>
              <a:ext uri="{FF2B5EF4-FFF2-40B4-BE49-F238E27FC236}">
                <a16:creationId xmlns:a16="http://schemas.microsoft.com/office/drawing/2014/main" id="{A7D5FA38-EBFC-44C4-B8BC-6EE1E276762A}"/>
              </a:ext>
            </a:extLst>
          </p:cNvPr>
          <p:cNvSpPr>
            <a:spLocks noGrp="1"/>
          </p:cNvSpPr>
          <p:nvPr>
            <p:ph idx="1"/>
          </p:nvPr>
        </p:nvSpPr>
        <p:spPr>
          <a:xfrm>
            <a:off x="144532" y="786935"/>
            <a:ext cx="8686800" cy="5410200"/>
          </a:xfrm>
        </p:spPr>
        <p:txBody>
          <a:bodyPr/>
          <a:lstStyle/>
          <a:p>
            <a:endParaRPr lang="en-US" altLang="en-US" dirty="0"/>
          </a:p>
          <a:p>
            <a:endParaRPr lang="en-US" altLang="en-US" dirty="0"/>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 name="Ink 1">
                <a:extLst>
                  <a:ext uri="{FF2B5EF4-FFF2-40B4-BE49-F238E27FC236}">
                    <a16:creationId xmlns:a16="http://schemas.microsoft.com/office/drawing/2014/main" id="{0417AE23-5CF0-48D8-9AC9-84466BD20F59}"/>
                  </a:ext>
                </a:extLst>
              </p14:cNvPr>
              <p14:cNvContentPartPr/>
              <p14:nvPr/>
            </p14:nvContentPartPr>
            <p14:xfrm>
              <a:off x="2915304" y="3803908"/>
              <a:ext cx="360" cy="360"/>
            </p14:xfrm>
          </p:contentPart>
        </mc:Choice>
        <mc:Fallback xmlns="">
          <p:pic>
            <p:nvPicPr>
              <p:cNvPr id="2" name="Ink 1">
                <a:extLst>
                  <a:ext uri="{FF2B5EF4-FFF2-40B4-BE49-F238E27FC236}">
                    <a16:creationId xmlns:a16="http://schemas.microsoft.com/office/drawing/2014/main" id="{0417AE23-5CF0-48D8-9AC9-84466BD20F59}"/>
                  </a:ext>
                </a:extLst>
              </p:cNvPr>
              <p:cNvPicPr/>
              <p:nvPr/>
            </p:nvPicPr>
            <p:blipFill>
              <a:blip r:embed="rId4"/>
              <a:stretch>
                <a:fillRect/>
              </a:stretch>
            </p:blipFill>
            <p:spPr>
              <a:xfrm>
                <a:off x="2852304" y="3425908"/>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3" name="Ink 2">
                <a:extLst>
                  <a:ext uri="{FF2B5EF4-FFF2-40B4-BE49-F238E27FC236}">
                    <a16:creationId xmlns:a16="http://schemas.microsoft.com/office/drawing/2014/main" id="{2A306EE5-10EC-4999-9ADA-F42CD2195425}"/>
                  </a:ext>
                </a:extLst>
              </p14:cNvPr>
              <p14:cNvContentPartPr/>
              <p14:nvPr/>
            </p14:nvContentPartPr>
            <p14:xfrm>
              <a:off x="3067584" y="3857188"/>
              <a:ext cx="360" cy="360"/>
            </p14:xfrm>
          </p:contentPart>
        </mc:Choice>
        <mc:Fallback xmlns="">
          <p:pic>
            <p:nvPicPr>
              <p:cNvPr id="3" name="Ink 2">
                <a:extLst>
                  <a:ext uri="{FF2B5EF4-FFF2-40B4-BE49-F238E27FC236}">
                    <a16:creationId xmlns:a16="http://schemas.microsoft.com/office/drawing/2014/main" id="{2A306EE5-10EC-4999-9ADA-F42CD2195425}"/>
                  </a:ext>
                </a:extLst>
              </p:cNvPr>
              <p:cNvPicPr/>
              <p:nvPr/>
            </p:nvPicPr>
            <p:blipFill>
              <a:blip r:embed="rId6"/>
              <a:stretch>
                <a:fillRect/>
              </a:stretch>
            </p:blipFill>
            <p:spPr>
              <a:xfrm>
                <a:off x="3004584" y="3479188"/>
                <a:ext cx="126000" cy="756000"/>
              </a:xfrm>
              <a:prstGeom prst="rect">
                <a:avLst/>
              </a:prstGeom>
            </p:spPr>
          </p:pic>
        </mc:Fallback>
      </mc:AlternateContent>
      <p:sp>
        <p:nvSpPr>
          <p:cNvPr id="12" name="TextBox 11">
            <a:extLst>
              <a:ext uri="{FF2B5EF4-FFF2-40B4-BE49-F238E27FC236}">
                <a16:creationId xmlns:a16="http://schemas.microsoft.com/office/drawing/2014/main" id="{B20EB37E-D67D-4413-A578-0E83E5CEDB67}"/>
              </a:ext>
            </a:extLst>
          </p:cNvPr>
          <p:cNvSpPr txBox="1"/>
          <p:nvPr/>
        </p:nvSpPr>
        <p:spPr>
          <a:xfrm>
            <a:off x="144532" y="1211687"/>
            <a:ext cx="8915400" cy="5632311"/>
          </a:xfrm>
          <a:prstGeom prst="rect">
            <a:avLst/>
          </a:prstGeom>
          <a:noFill/>
        </p:spPr>
        <p:txBody>
          <a:bodyPr wrap="square">
            <a:spAutoFit/>
          </a:bodyPr>
          <a:lstStyle/>
          <a:p>
            <a:r>
              <a:rPr lang="en-US" b="0" dirty="0">
                <a:solidFill>
                  <a:srgbClr val="6A9955"/>
                </a:solidFill>
                <a:effectLst/>
                <a:latin typeface="Consolas" panose="020B0609020204030204" pitchFamily="49" charset="0"/>
              </a:rPr>
              <a:t>## Export the default map view to </a:t>
            </a:r>
            <a:r>
              <a:rPr lang="en-US" b="0" dirty="0" err="1">
                <a:solidFill>
                  <a:srgbClr val="6A9955"/>
                </a:solidFill>
                <a:effectLst/>
                <a:latin typeface="Consolas" panose="020B0609020204030204" pitchFamily="49" charset="0"/>
              </a:rPr>
              <a:t>png</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"C:/gispy/test.aprx"</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the first </a:t>
            </a:r>
            <a:r>
              <a:rPr lang="en-US" b="0" dirty="0">
                <a:solidFill>
                  <a:srgbClr val="6A9955"/>
                </a:solidFill>
                <a:latin typeface="Consolas" panose="020B0609020204030204" pitchFamily="49" charset="0"/>
              </a:rPr>
              <a:t>Layout</a:t>
            </a:r>
            <a:r>
              <a:rPr lang="en-US" b="0" dirty="0">
                <a:solidFill>
                  <a:srgbClr val="6A9955"/>
                </a:solidFill>
                <a:effectLst/>
                <a:latin typeface="Consolas" panose="020B0609020204030204" pitchFamily="49" charset="0"/>
              </a:rPr>
              <a:t> in this project.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mf = </a:t>
            </a:r>
            <a:r>
              <a:rPr lang="en-US" b="0" dirty="0" err="1">
                <a:solidFill>
                  <a:srgbClr val="D4D4D4"/>
                </a:solidFill>
                <a:effectLst/>
                <a:latin typeface="Consolas" panose="020B0609020204030204" pitchFamily="49" charset="0"/>
              </a:rPr>
              <a:t>myLayout.listElements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mf.exportToPNG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"C:/gispy/scratch/foo.png"</a:t>
            </a:r>
            <a:r>
              <a:rPr lang="en-US" b="0" dirty="0">
                <a:solidFill>
                  <a:srgbClr val="D4D4D4"/>
                </a:solidFill>
                <a:effectLst/>
                <a:latin typeface="Consolas" panose="020B0609020204030204" pitchFamily="49" charset="0"/>
              </a:rPr>
              <a:t>, resolution=</a:t>
            </a:r>
            <a:r>
              <a:rPr lang="en-US" b="0" dirty="0">
                <a:solidFill>
                  <a:srgbClr val="B5CEA8"/>
                </a:solidFill>
                <a:effectLst/>
                <a:latin typeface="Consolas" panose="020B0609020204030204" pitchFamily="49" charset="0"/>
              </a:rPr>
              <a:t>50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b="0" dirty="0">
              <a:solidFill>
                <a:srgbClr val="D4D4D4"/>
              </a:solidFill>
              <a:effectLst/>
              <a:latin typeface="Consolas" panose="020B0609020204030204" pitchFamily="49" charset="0"/>
            </a:endParaRPr>
          </a:p>
        </p:txBody>
      </p:sp>
      <p:cxnSp>
        <p:nvCxnSpPr>
          <p:cNvPr id="13" name="Straight Arrow Connector 6">
            <a:extLst>
              <a:ext uri="{FF2B5EF4-FFF2-40B4-BE49-F238E27FC236}">
                <a16:creationId xmlns:a16="http://schemas.microsoft.com/office/drawing/2014/main" id="{5B56910C-F0C2-475C-B114-96A12A8959DB}"/>
              </a:ext>
            </a:extLst>
          </p:cNvPr>
          <p:cNvCxnSpPr>
            <a:cxnSpLocks noChangeShapeType="1"/>
          </p:cNvCxnSpPr>
          <p:nvPr/>
        </p:nvCxnSpPr>
        <p:spPr bwMode="auto">
          <a:xfrm flipV="1">
            <a:off x="384674" y="4836384"/>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TextBox 14">
            <a:extLst>
              <a:ext uri="{FF2B5EF4-FFF2-40B4-BE49-F238E27FC236}">
                <a16:creationId xmlns:a16="http://schemas.microsoft.com/office/drawing/2014/main" id="{30F98C25-8473-40BF-9034-D7C70C595849}"/>
              </a:ext>
            </a:extLst>
          </p:cNvPr>
          <p:cNvSpPr txBox="1"/>
          <p:nvPr/>
        </p:nvSpPr>
        <p:spPr>
          <a:xfrm>
            <a:off x="152400" y="5206946"/>
            <a:ext cx="2133240" cy="646331"/>
          </a:xfrm>
          <a:prstGeom prst="rect">
            <a:avLst/>
          </a:prstGeom>
          <a:noFill/>
        </p:spPr>
        <p:txBody>
          <a:bodyPr wrap="square">
            <a:spAutoFit/>
          </a:bodyPr>
          <a:lstStyle/>
          <a:p>
            <a:r>
              <a:rPr lang="en-US" altLang="en-US" b="0" dirty="0" err="1">
                <a:solidFill>
                  <a:srgbClr val="FF0066"/>
                </a:solidFill>
              </a:rPr>
              <a:t>MapFrame</a:t>
            </a:r>
            <a:r>
              <a:rPr lang="en-US" altLang="en-US" b="0" dirty="0">
                <a:solidFill>
                  <a:srgbClr val="FF0066"/>
                </a:solidFill>
              </a:rPr>
              <a:t>                             object</a:t>
            </a:r>
            <a:endParaRPr lang="en-US" b="0" dirty="0"/>
          </a:p>
        </p:txBody>
      </p:sp>
      <p:cxnSp>
        <p:nvCxnSpPr>
          <p:cNvPr id="18" name="Straight Arrow Connector 6">
            <a:extLst>
              <a:ext uri="{FF2B5EF4-FFF2-40B4-BE49-F238E27FC236}">
                <a16:creationId xmlns:a16="http://schemas.microsoft.com/office/drawing/2014/main" id="{6ECE16A7-4E93-44C2-AAD5-951AD688B0C4}"/>
              </a:ext>
            </a:extLst>
          </p:cNvPr>
          <p:cNvCxnSpPr>
            <a:cxnSpLocks noChangeShapeType="1"/>
          </p:cNvCxnSpPr>
          <p:nvPr/>
        </p:nvCxnSpPr>
        <p:spPr bwMode="auto">
          <a:xfrm flipV="1">
            <a:off x="609600" y="3750843"/>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6405E6E8-F492-4EC9-A1DA-F72C808FA8F3}"/>
              </a:ext>
            </a:extLst>
          </p:cNvPr>
          <p:cNvSpPr txBox="1"/>
          <p:nvPr/>
        </p:nvSpPr>
        <p:spPr>
          <a:xfrm>
            <a:off x="248839" y="4131843"/>
            <a:ext cx="1733961" cy="369332"/>
          </a:xfrm>
          <a:prstGeom prst="rect">
            <a:avLst/>
          </a:prstGeom>
          <a:noFill/>
        </p:spPr>
        <p:txBody>
          <a:bodyPr wrap="square">
            <a:spAutoFit/>
          </a:bodyPr>
          <a:lstStyle/>
          <a:p>
            <a:r>
              <a:rPr lang="en-US" altLang="en-US" b="0" dirty="0">
                <a:solidFill>
                  <a:srgbClr val="FF0066"/>
                </a:solidFill>
              </a:rPr>
              <a:t>Layout object</a:t>
            </a:r>
            <a:endParaRPr lang="en-US" b="0" dirty="0"/>
          </a:p>
        </p:txBody>
      </p:sp>
      <p:cxnSp>
        <p:nvCxnSpPr>
          <p:cNvPr id="20" name="Straight Arrow Connector 6">
            <a:extLst>
              <a:ext uri="{FF2B5EF4-FFF2-40B4-BE49-F238E27FC236}">
                <a16:creationId xmlns:a16="http://schemas.microsoft.com/office/drawing/2014/main" id="{AECA9767-D3E6-489A-9D42-E75BB2FFB7EF}"/>
              </a:ext>
            </a:extLst>
          </p:cNvPr>
          <p:cNvCxnSpPr>
            <a:cxnSpLocks noChangeShapeType="1"/>
          </p:cNvCxnSpPr>
          <p:nvPr/>
        </p:nvCxnSpPr>
        <p:spPr bwMode="auto">
          <a:xfrm flipV="1">
            <a:off x="533400" y="2362200"/>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TextBox 20">
            <a:extLst>
              <a:ext uri="{FF2B5EF4-FFF2-40B4-BE49-F238E27FC236}">
                <a16:creationId xmlns:a16="http://schemas.microsoft.com/office/drawing/2014/main" id="{676701B0-9591-4E3D-A41D-7C8D0B46DDB8}"/>
              </a:ext>
            </a:extLst>
          </p:cNvPr>
          <p:cNvSpPr txBox="1"/>
          <p:nvPr/>
        </p:nvSpPr>
        <p:spPr>
          <a:xfrm>
            <a:off x="214469" y="2687190"/>
            <a:ext cx="1733961" cy="369332"/>
          </a:xfrm>
          <a:prstGeom prst="rect">
            <a:avLst/>
          </a:prstGeom>
          <a:noFill/>
        </p:spPr>
        <p:txBody>
          <a:bodyPr wrap="square">
            <a:spAutoFit/>
          </a:bodyPr>
          <a:lstStyle/>
          <a:p>
            <a:r>
              <a:rPr lang="en-US" altLang="en-US" b="0" dirty="0">
                <a:solidFill>
                  <a:srgbClr val="FF0066"/>
                </a:solidFill>
              </a:rPr>
              <a:t>Project object</a:t>
            </a:r>
            <a:endParaRPr lang="en-US" b="0" dirty="0"/>
          </a:p>
        </p:txBody>
      </p:sp>
      <p:pic>
        <p:nvPicPr>
          <p:cNvPr id="5" name="Picture 4" descr="Map&#10;&#10;Description automatically generated">
            <a:extLst>
              <a:ext uri="{FF2B5EF4-FFF2-40B4-BE49-F238E27FC236}">
                <a16:creationId xmlns:a16="http://schemas.microsoft.com/office/drawing/2014/main" id="{4CD39F91-CB74-2C50-9BC3-5CE11380B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1953" y="104911"/>
            <a:ext cx="2554256" cy="1915692"/>
          </a:xfrm>
          <a:prstGeom prst="rect">
            <a:avLst/>
          </a:prstGeom>
        </p:spPr>
      </p:pic>
    </p:spTree>
    <p:extLst>
      <p:ext uri="{BB962C8B-B14F-4D97-AF65-F5344CB8AC3E}">
        <p14:creationId xmlns:p14="http://schemas.microsoft.com/office/powerpoint/2010/main" val="28436432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A4C3104B-2DA6-480C-8C56-1E9992AB4A78}"/>
              </a:ext>
            </a:extLst>
          </p:cNvPr>
          <p:cNvSpPr>
            <a:spLocks noGrp="1" noChangeArrowheads="1"/>
          </p:cNvSpPr>
          <p:nvPr>
            <p:ph type="title"/>
          </p:nvPr>
        </p:nvSpPr>
        <p:spPr>
          <a:xfrm>
            <a:off x="145981" y="173256"/>
            <a:ext cx="8001000" cy="457200"/>
          </a:xfrm>
        </p:spPr>
        <p:txBody>
          <a:bodyPr/>
          <a:lstStyle/>
          <a:p>
            <a:r>
              <a:rPr lang="en-US" altLang="en-US" dirty="0"/>
              <a:t>Export layout to PNG</a:t>
            </a:r>
          </a:p>
        </p:txBody>
      </p:sp>
      <p:sp>
        <p:nvSpPr>
          <p:cNvPr id="10243" name="Content Placeholder 2">
            <a:extLst>
              <a:ext uri="{FF2B5EF4-FFF2-40B4-BE49-F238E27FC236}">
                <a16:creationId xmlns:a16="http://schemas.microsoft.com/office/drawing/2014/main" id="{A7D5FA38-EBFC-44C4-B8BC-6EE1E276762A}"/>
              </a:ext>
            </a:extLst>
          </p:cNvPr>
          <p:cNvSpPr>
            <a:spLocks noGrp="1"/>
          </p:cNvSpPr>
          <p:nvPr>
            <p:ph idx="1"/>
          </p:nvPr>
        </p:nvSpPr>
        <p:spPr>
          <a:xfrm>
            <a:off x="144532" y="786935"/>
            <a:ext cx="8686800" cy="5410200"/>
          </a:xfrm>
        </p:spPr>
        <p:txBody>
          <a:bodyPr/>
          <a:lstStyle/>
          <a:p>
            <a:endParaRPr lang="en-US" altLang="en-US" dirty="0"/>
          </a:p>
          <a:p>
            <a:endParaRPr lang="en-US" altLang="en-US" dirty="0"/>
          </a:p>
        </p:txBody>
      </p:sp>
      <mc:AlternateContent xmlns:mc="http://schemas.openxmlformats.org/markup-compatibility/2006">
        <mc:Choice xmlns:p14="http://schemas.microsoft.com/office/powerpoint/2010/main" xmlns:aink="http://schemas.microsoft.com/office/drawing/2016/ink" Requires="p14 aink">
          <p:contentPart p14:bwMode="auto" r:id="rId3">
            <p14:nvContentPartPr>
              <p14:cNvPr id="2" name="Ink 1">
                <a:extLst>
                  <a:ext uri="{FF2B5EF4-FFF2-40B4-BE49-F238E27FC236}">
                    <a16:creationId xmlns:a16="http://schemas.microsoft.com/office/drawing/2014/main" id="{0417AE23-5CF0-48D8-9AC9-84466BD20F59}"/>
                  </a:ext>
                </a:extLst>
              </p14:cNvPr>
              <p14:cNvContentPartPr/>
              <p14:nvPr/>
            </p14:nvContentPartPr>
            <p14:xfrm>
              <a:off x="2915304" y="3803908"/>
              <a:ext cx="360" cy="360"/>
            </p14:xfrm>
          </p:contentPart>
        </mc:Choice>
        <mc:Fallback>
          <p:pic>
            <p:nvPicPr>
              <p:cNvPr id="2" name="Ink 1">
                <a:extLst>
                  <a:ext uri="{FF2B5EF4-FFF2-40B4-BE49-F238E27FC236}">
                    <a16:creationId xmlns:a16="http://schemas.microsoft.com/office/drawing/2014/main" id="{0417AE23-5CF0-48D8-9AC9-84466BD20F59}"/>
                  </a:ext>
                </a:extLst>
              </p:cNvPr>
              <p:cNvPicPr/>
              <p:nvPr/>
            </p:nvPicPr>
            <p:blipFill>
              <a:blip r:embed="rId4"/>
              <a:stretch>
                <a:fillRect/>
              </a:stretch>
            </p:blipFill>
            <p:spPr>
              <a:xfrm>
                <a:off x="2852304" y="3425908"/>
                <a:ext cx="126000" cy="756000"/>
              </a:xfrm>
              <a:prstGeom prst="rect">
                <a:avLst/>
              </a:prstGeom>
            </p:spPr>
          </p:pic>
        </mc:Fallback>
      </mc:AlternateContent>
      <mc:AlternateContent xmlns:mc="http://schemas.openxmlformats.org/markup-compatibility/2006">
        <mc:Choice xmlns:p14="http://schemas.microsoft.com/office/powerpoint/2010/main" xmlns:aink="http://schemas.microsoft.com/office/drawing/2016/ink" Requires="p14 aink">
          <p:contentPart p14:bwMode="auto" r:id="rId5">
            <p14:nvContentPartPr>
              <p14:cNvPr id="3" name="Ink 2">
                <a:extLst>
                  <a:ext uri="{FF2B5EF4-FFF2-40B4-BE49-F238E27FC236}">
                    <a16:creationId xmlns:a16="http://schemas.microsoft.com/office/drawing/2014/main" id="{2A306EE5-10EC-4999-9ADA-F42CD2195425}"/>
                  </a:ext>
                </a:extLst>
              </p14:cNvPr>
              <p14:cNvContentPartPr/>
              <p14:nvPr/>
            </p14:nvContentPartPr>
            <p14:xfrm>
              <a:off x="3067584" y="3857188"/>
              <a:ext cx="360" cy="360"/>
            </p14:xfrm>
          </p:contentPart>
        </mc:Choice>
        <mc:Fallback>
          <p:pic>
            <p:nvPicPr>
              <p:cNvPr id="3" name="Ink 2">
                <a:extLst>
                  <a:ext uri="{FF2B5EF4-FFF2-40B4-BE49-F238E27FC236}">
                    <a16:creationId xmlns:a16="http://schemas.microsoft.com/office/drawing/2014/main" id="{2A306EE5-10EC-4999-9ADA-F42CD2195425}"/>
                  </a:ext>
                </a:extLst>
              </p:cNvPr>
              <p:cNvPicPr/>
              <p:nvPr/>
            </p:nvPicPr>
            <p:blipFill>
              <a:blip r:embed="rId6"/>
              <a:stretch>
                <a:fillRect/>
              </a:stretch>
            </p:blipFill>
            <p:spPr>
              <a:xfrm>
                <a:off x="3004584" y="3479188"/>
                <a:ext cx="126000" cy="756000"/>
              </a:xfrm>
              <a:prstGeom prst="rect">
                <a:avLst/>
              </a:prstGeom>
            </p:spPr>
          </p:pic>
        </mc:Fallback>
      </mc:AlternateContent>
      <p:sp>
        <p:nvSpPr>
          <p:cNvPr id="12" name="TextBox 11">
            <a:extLst>
              <a:ext uri="{FF2B5EF4-FFF2-40B4-BE49-F238E27FC236}">
                <a16:creationId xmlns:a16="http://schemas.microsoft.com/office/drawing/2014/main" id="{B20EB37E-D67D-4413-A578-0E83E5CEDB67}"/>
              </a:ext>
            </a:extLst>
          </p:cNvPr>
          <p:cNvSpPr txBox="1"/>
          <p:nvPr/>
        </p:nvSpPr>
        <p:spPr>
          <a:xfrm>
            <a:off x="144532" y="1211687"/>
            <a:ext cx="8915400" cy="4524315"/>
          </a:xfrm>
          <a:prstGeom prst="rect">
            <a:avLst/>
          </a:prstGeom>
          <a:noFill/>
        </p:spPr>
        <p:txBody>
          <a:bodyPr wrap="square">
            <a:spAutoFit/>
          </a:bodyPr>
          <a:lstStyle/>
          <a:p>
            <a:r>
              <a:rPr lang="en-US" b="0" dirty="0">
                <a:solidFill>
                  <a:srgbClr val="6A9955"/>
                </a:solidFill>
                <a:effectLst/>
                <a:latin typeface="Consolas" panose="020B0609020204030204" pitchFamily="49" charset="0"/>
              </a:rPr>
              <a:t>## Export the default map view to </a:t>
            </a:r>
            <a:r>
              <a:rPr lang="en-US" b="0" dirty="0" err="1">
                <a:solidFill>
                  <a:srgbClr val="6A9955"/>
                </a:solidFill>
                <a:effectLst/>
                <a:latin typeface="Consolas" panose="020B0609020204030204" pitchFamily="49" charset="0"/>
              </a:rPr>
              <a:t>png</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"C:/gispy/test.aprx"</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the first </a:t>
            </a:r>
            <a:r>
              <a:rPr lang="en-US" b="0" dirty="0">
                <a:solidFill>
                  <a:srgbClr val="6A9955"/>
                </a:solidFill>
                <a:latin typeface="Consolas" panose="020B0609020204030204" pitchFamily="49" charset="0"/>
              </a:rPr>
              <a:t>Layout</a:t>
            </a:r>
            <a:r>
              <a:rPr lang="en-US" b="0" dirty="0">
                <a:solidFill>
                  <a:srgbClr val="6A9955"/>
                </a:solidFill>
                <a:effectLst/>
                <a:latin typeface="Consolas" panose="020B0609020204030204" pitchFamily="49" charset="0"/>
              </a:rPr>
              <a:t> in this project.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err="1">
                <a:solidFill>
                  <a:srgbClr val="D4D4D4"/>
                </a:solidFill>
                <a:latin typeface="Consolas" panose="020B0609020204030204" pitchFamily="49" charset="0"/>
              </a:rPr>
              <a:t>myLayout</a:t>
            </a:r>
            <a:r>
              <a:rPr lang="en-US" b="0" dirty="0" err="1">
                <a:solidFill>
                  <a:srgbClr val="D4D4D4"/>
                </a:solidFill>
                <a:effectLst/>
                <a:latin typeface="Consolas" panose="020B0609020204030204" pitchFamily="49" charset="0"/>
              </a:rPr>
              <a:t>.exportToPNG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"C:/gispy/scratch/foo.png"</a:t>
            </a:r>
            <a:r>
              <a:rPr lang="en-US" b="0" dirty="0">
                <a:solidFill>
                  <a:srgbClr val="D4D4D4"/>
                </a:solidFill>
                <a:effectLst/>
                <a:latin typeface="Consolas" panose="020B0609020204030204" pitchFamily="49" charset="0"/>
              </a:rPr>
              <a:t>, resolution=</a:t>
            </a:r>
            <a:r>
              <a:rPr lang="en-US" b="0" dirty="0">
                <a:solidFill>
                  <a:srgbClr val="B5CEA8"/>
                </a:solidFill>
                <a:effectLst/>
                <a:latin typeface="Consolas" panose="020B0609020204030204" pitchFamily="49" charset="0"/>
              </a:rPr>
              <a:t>50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b="0" dirty="0">
              <a:solidFill>
                <a:srgbClr val="D4D4D4"/>
              </a:solidFill>
              <a:effectLst/>
              <a:latin typeface="Consolas" panose="020B0609020204030204" pitchFamily="49" charset="0"/>
            </a:endParaRPr>
          </a:p>
        </p:txBody>
      </p:sp>
      <p:cxnSp>
        <p:nvCxnSpPr>
          <p:cNvPr id="18" name="Straight Arrow Connector 6">
            <a:extLst>
              <a:ext uri="{FF2B5EF4-FFF2-40B4-BE49-F238E27FC236}">
                <a16:creationId xmlns:a16="http://schemas.microsoft.com/office/drawing/2014/main" id="{6ECE16A7-4E93-44C2-AAD5-951AD688B0C4}"/>
              </a:ext>
            </a:extLst>
          </p:cNvPr>
          <p:cNvCxnSpPr>
            <a:cxnSpLocks noChangeShapeType="1"/>
          </p:cNvCxnSpPr>
          <p:nvPr/>
        </p:nvCxnSpPr>
        <p:spPr bwMode="auto">
          <a:xfrm flipV="1">
            <a:off x="609600" y="3750843"/>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6405E6E8-F492-4EC9-A1DA-F72C808FA8F3}"/>
              </a:ext>
            </a:extLst>
          </p:cNvPr>
          <p:cNvSpPr txBox="1"/>
          <p:nvPr/>
        </p:nvSpPr>
        <p:spPr>
          <a:xfrm>
            <a:off x="248839" y="4131843"/>
            <a:ext cx="1733961" cy="369332"/>
          </a:xfrm>
          <a:prstGeom prst="rect">
            <a:avLst/>
          </a:prstGeom>
          <a:noFill/>
        </p:spPr>
        <p:txBody>
          <a:bodyPr wrap="square">
            <a:spAutoFit/>
          </a:bodyPr>
          <a:lstStyle/>
          <a:p>
            <a:r>
              <a:rPr lang="en-US" altLang="en-US" b="0" dirty="0">
                <a:solidFill>
                  <a:srgbClr val="FF0066"/>
                </a:solidFill>
              </a:rPr>
              <a:t>Layout object</a:t>
            </a:r>
            <a:endParaRPr lang="en-US" b="0" dirty="0"/>
          </a:p>
        </p:txBody>
      </p:sp>
      <p:cxnSp>
        <p:nvCxnSpPr>
          <p:cNvPr id="20" name="Straight Arrow Connector 6">
            <a:extLst>
              <a:ext uri="{FF2B5EF4-FFF2-40B4-BE49-F238E27FC236}">
                <a16:creationId xmlns:a16="http://schemas.microsoft.com/office/drawing/2014/main" id="{AECA9767-D3E6-489A-9D42-E75BB2FFB7EF}"/>
              </a:ext>
            </a:extLst>
          </p:cNvPr>
          <p:cNvCxnSpPr>
            <a:cxnSpLocks noChangeShapeType="1"/>
          </p:cNvCxnSpPr>
          <p:nvPr/>
        </p:nvCxnSpPr>
        <p:spPr bwMode="auto">
          <a:xfrm flipV="1">
            <a:off x="533400" y="2362200"/>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TextBox 20">
            <a:extLst>
              <a:ext uri="{FF2B5EF4-FFF2-40B4-BE49-F238E27FC236}">
                <a16:creationId xmlns:a16="http://schemas.microsoft.com/office/drawing/2014/main" id="{676701B0-9591-4E3D-A41D-7C8D0B46DDB8}"/>
              </a:ext>
            </a:extLst>
          </p:cNvPr>
          <p:cNvSpPr txBox="1"/>
          <p:nvPr/>
        </p:nvSpPr>
        <p:spPr>
          <a:xfrm>
            <a:off x="214469" y="2687190"/>
            <a:ext cx="1733961" cy="369332"/>
          </a:xfrm>
          <a:prstGeom prst="rect">
            <a:avLst/>
          </a:prstGeom>
          <a:noFill/>
        </p:spPr>
        <p:txBody>
          <a:bodyPr wrap="square">
            <a:spAutoFit/>
          </a:bodyPr>
          <a:lstStyle/>
          <a:p>
            <a:r>
              <a:rPr lang="en-US" altLang="en-US" b="0" dirty="0">
                <a:solidFill>
                  <a:srgbClr val="FF0066"/>
                </a:solidFill>
              </a:rPr>
              <a:t>Project object</a:t>
            </a:r>
            <a:endParaRPr lang="en-US" b="0" dirty="0"/>
          </a:p>
        </p:txBody>
      </p:sp>
      <p:grpSp>
        <p:nvGrpSpPr>
          <p:cNvPr id="6" name="Group 5">
            <a:extLst>
              <a:ext uri="{FF2B5EF4-FFF2-40B4-BE49-F238E27FC236}">
                <a16:creationId xmlns:a16="http://schemas.microsoft.com/office/drawing/2014/main" id="{C7C091B6-9DBA-90DE-893A-BB17F2EF3A7F}"/>
              </a:ext>
            </a:extLst>
          </p:cNvPr>
          <p:cNvGrpSpPr/>
          <p:nvPr/>
        </p:nvGrpSpPr>
        <p:grpSpPr>
          <a:xfrm>
            <a:off x="6561953" y="27801"/>
            <a:ext cx="2810647" cy="2181999"/>
            <a:chOff x="6561953" y="27801"/>
            <a:chExt cx="2810647" cy="2181999"/>
          </a:xfrm>
        </p:grpSpPr>
        <p:pic>
          <p:nvPicPr>
            <p:cNvPr id="5" name="Picture 4" descr="Map&#10;&#10;Description automatically generated">
              <a:extLst>
                <a:ext uri="{FF2B5EF4-FFF2-40B4-BE49-F238E27FC236}">
                  <a16:creationId xmlns:a16="http://schemas.microsoft.com/office/drawing/2014/main" id="{4CD39F91-CB74-2C50-9BC3-5CE11380B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1953" y="294108"/>
              <a:ext cx="2554256" cy="1915692"/>
            </a:xfrm>
            <a:prstGeom prst="rect">
              <a:avLst/>
            </a:prstGeom>
          </p:spPr>
        </p:pic>
        <p:sp>
          <p:nvSpPr>
            <p:cNvPr id="4" name="TextBox 3">
              <a:extLst>
                <a:ext uri="{FF2B5EF4-FFF2-40B4-BE49-F238E27FC236}">
                  <a16:creationId xmlns:a16="http://schemas.microsoft.com/office/drawing/2014/main" id="{D32E83E5-B5F9-2A0A-D863-5BD49E2EFC9A}"/>
                </a:ext>
              </a:extLst>
            </p:cNvPr>
            <p:cNvSpPr txBox="1"/>
            <p:nvPr/>
          </p:nvSpPr>
          <p:spPr>
            <a:xfrm>
              <a:off x="6809591" y="27801"/>
              <a:ext cx="2563009" cy="276999"/>
            </a:xfrm>
            <a:prstGeom prst="rect">
              <a:avLst/>
            </a:prstGeom>
            <a:noFill/>
          </p:spPr>
          <p:txBody>
            <a:bodyPr wrap="square" rtlCol="0">
              <a:spAutoFit/>
            </a:bodyPr>
            <a:lstStyle/>
            <a:p>
              <a:r>
                <a:rPr lang="en-US" sz="1200" b="0" dirty="0">
                  <a:solidFill>
                    <a:srgbClr val="D9D9D9"/>
                  </a:solidFill>
                </a:rPr>
                <a:t>Planned Parks &amp; Development</a:t>
              </a:r>
            </a:p>
          </p:txBody>
        </p:sp>
      </p:grpSp>
    </p:spTree>
    <p:extLst>
      <p:ext uri="{BB962C8B-B14F-4D97-AF65-F5344CB8AC3E}">
        <p14:creationId xmlns:p14="http://schemas.microsoft.com/office/powerpoint/2010/main" val="26197724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52421-15CD-8E18-D553-0F3D8297FB71}"/>
              </a:ext>
            </a:extLst>
          </p:cNvPr>
          <p:cNvSpPr>
            <a:spLocks noGrp="1"/>
          </p:cNvSpPr>
          <p:nvPr>
            <p:ph type="title"/>
          </p:nvPr>
        </p:nvSpPr>
        <p:spPr/>
        <p:txBody>
          <a:bodyPr/>
          <a:lstStyle/>
          <a:p>
            <a:r>
              <a:rPr lang="en-US" dirty="0"/>
              <a:t>Mapping object summary</a:t>
            </a:r>
          </a:p>
        </p:txBody>
      </p:sp>
      <p:sp>
        <p:nvSpPr>
          <p:cNvPr id="3" name="Content Placeholder 2">
            <a:extLst>
              <a:ext uri="{FF2B5EF4-FFF2-40B4-BE49-F238E27FC236}">
                <a16:creationId xmlns:a16="http://schemas.microsoft.com/office/drawing/2014/main" id="{90E62FC7-8772-2F0B-A754-A21D5F05CAA0}"/>
              </a:ext>
            </a:extLst>
          </p:cNvPr>
          <p:cNvSpPr>
            <a:spLocks noGrp="1"/>
          </p:cNvSpPr>
          <p:nvPr>
            <p:ph idx="1"/>
          </p:nvPr>
        </p:nvSpPr>
        <p:spPr/>
        <p:txBody>
          <a:bodyPr>
            <a:normAutofit fontScale="92500" lnSpcReduction="10000"/>
          </a:bodyPr>
          <a:lstStyle/>
          <a:p>
            <a:r>
              <a:rPr lang="en-US" dirty="0" err="1"/>
              <a:t>ArcGISProject</a:t>
            </a:r>
            <a:r>
              <a:rPr lang="en-US" dirty="0"/>
              <a:t> objects:</a:t>
            </a:r>
          </a:p>
          <a:p>
            <a:r>
              <a:rPr lang="en-US" dirty="0"/>
              <a:t>	</a:t>
            </a:r>
            <a:r>
              <a:rPr lang="en-US" dirty="0" err="1"/>
              <a:t>listMaps</a:t>
            </a:r>
            <a:r>
              <a:rPr lang="en-US" dirty="0"/>
              <a:t> and </a:t>
            </a:r>
            <a:r>
              <a:rPr lang="en-US" dirty="0" err="1"/>
              <a:t>listLayouts</a:t>
            </a:r>
            <a:r>
              <a:rPr lang="en-US" dirty="0"/>
              <a:t> methods</a:t>
            </a:r>
          </a:p>
          <a:p>
            <a:endParaRPr lang="en-US" dirty="0"/>
          </a:p>
          <a:p>
            <a:r>
              <a:rPr lang="en-US" dirty="0"/>
              <a:t>Map objects: </a:t>
            </a:r>
          </a:p>
          <a:p>
            <a:r>
              <a:rPr lang="en-US" dirty="0"/>
              <a:t>	</a:t>
            </a:r>
            <a:r>
              <a:rPr lang="en-US" dirty="0" err="1"/>
              <a:t>listLayers</a:t>
            </a:r>
            <a:r>
              <a:rPr lang="en-US" dirty="0"/>
              <a:t> method</a:t>
            </a:r>
          </a:p>
          <a:p>
            <a:endParaRPr lang="en-US" dirty="0"/>
          </a:p>
          <a:p>
            <a:r>
              <a:rPr lang="en-US" dirty="0"/>
              <a:t>Layout objects:</a:t>
            </a:r>
          </a:p>
          <a:p>
            <a:r>
              <a:rPr lang="en-US" dirty="0"/>
              <a:t>           </a:t>
            </a:r>
            <a:r>
              <a:rPr lang="en-US" dirty="0" err="1"/>
              <a:t>listElements</a:t>
            </a:r>
            <a:r>
              <a:rPr lang="en-US" dirty="0"/>
              <a:t> method</a:t>
            </a:r>
          </a:p>
          <a:p>
            <a:endParaRPr lang="en-US" dirty="0"/>
          </a:p>
          <a:p>
            <a:r>
              <a:rPr lang="en-US" dirty="0"/>
              <a:t>Layer objects:</a:t>
            </a:r>
          </a:p>
          <a:p>
            <a:r>
              <a:rPr lang="en-US" dirty="0"/>
              <a:t>          symbology property</a:t>
            </a:r>
          </a:p>
          <a:p>
            <a:endParaRPr lang="en-US" dirty="0"/>
          </a:p>
          <a:p>
            <a:r>
              <a:rPr lang="en-US" dirty="0"/>
              <a:t>Symbology objects:</a:t>
            </a:r>
          </a:p>
          <a:p>
            <a:r>
              <a:rPr lang="en-US" dirty="0"/>
              <a:t>          renderer or colorizer properties</a:t>
            </a:r>
          </a:p>
          <a:p>
            <a:r>
              <a:rPr lang="en-US" dirty="0"/>
              <a:t>    </a:t>
            </a:r>
          </a:p>
        </p:txBody>
      </p:sp>
    </p:spTree>
    <p:extLst>
      <p:ext uri="{BB962C8B-B14F-4D97-AF65-F5344CB8AC3E}">
        <p14:creationId xmlns:p14="http://schemas.microsoft.com/office/powerpoint/2010/main" val="41470806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5D2DF-4A62-2557-AA9D-09FA43814B60}"/>
              </a:ext>
            </a:extLst>
          </p:cNvPr>
          <p:cNvSpPr>
            <a:spLocks noGrp="1"/>
          </p:cNvSpPr>
          <p:nvPr>
            <p:ph type="title"/>
          </p:nvPr>
        </p:nvSpPr>
        <p:spPr/>
        <p:txBody>
          <a:bodyPr/>
          <a:lstStyle/>
          <a:p>
            <a:r>
              <a:rPr lang="en-US" dirty="0"/>
              <a:t>Mapping functionality summary</a:t>
            </a:r>
          </a:p>
        </p:txBody>
      </p:sp>
      <p:sp>
        <p:nvSpPr>
          <p:cNvPr id="3" name="Content Placeholder 2">
            <a:extLst>
              <a:ext uri="{FF2B5EF4-FFF2-40B4-BE49-F238E27FC236}">
                <a16:creationId xmlns:a16="http://schemas.microsoft.com/office/drawing/2014/main" id="{36448BB9-2D52-FCEF-B907-D7BF07530932}"/>
              </a:ext>
            </a:extLst>
          </p:cNvPr>
          <p:cNvSpPr>
            <a:spLocks noGrp="1"/>
          </p:cNvSpPr>
          <p:nvPr>
            <p:ph idx="1"/>
          </p:nvPr>
        </p:nvSpPr>
        <p:spPr/>
        <p:txBody>
          <a:bodyPr/>
          <a:lstStyle/>
          <a:p>
            <a:r>
              <a:rPr lang="en-US" dirty="0"/>
              <a:t>Add data to a map</a:t>
            </a:r>
          </a:p>
          <a:p>
            <a:endParaRPr lang="en-US" dirty="0"/>
          </a:p>
          <a:p>
            <a:r>
              <a:rPr lang="en-US" dirty="0"/>
              <a:t>Move, remove layers</a:t>
            </a:r>
          </a:p>
          <a:p>
            <a:endParaRPr lang="en-US" dirty="0"/>
          </a:p>
          <a:p>
            <a:r>
              <a:rPr lang="en-US" dirty="0"/>
              <a:t>Modify layer symbology</a:t>
            </a:r>
          </a:p>
          <a:p>
            <a:endParaRPr lang="en-US" dirty="0"/>
          </a:p>
          <a:p>
            <a:r>
              <a:rPr lang="en-US" dirty="0"/>
              <a:t>Modify layout elements</a:t>
            </a:r>
          </a:p>
          <a:p>
            <a:endParaRPr lang="en-US" dirty="0"/>
          </a:p>
          <a:p>
            <a:r>
              <a:rPr lang="en-US" dirty="0"/>
              <a:t>Export (map or layout) to image</a:t>
            </a:r>
          </a:p>
        </p:txBody>
      </p:sp>
    </p:spTree>
    <p:extLst>
      <p:ext uri="{BB962C8B-B14F-4D97-AF65-F5344CB8AC3E}">
        <p14:creationId xmlns:p14="http://schemas.microsoft.com/office/powerpoint/2010/main" val="19638392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03B57-9117-3FA7-0B10-C31417EC7EDB}"/>
              </a:ext>
            </a:extLst>
          </p:cNvPr>
          <p:cNvSpPr>
            <a:spLocks noGrp="1"/>
          </p:cNvSpPr>
          <p:nvPr>
            <p:ph type="title"/>
          </p:nvPr>
        </p:nvSpPr>
        <p:spPr/>
        <p:txBody>
          <a:bodyPr/>
          <a:lstStyle/>
          <a:p>
            <a:r>
              <a:rPr lang="en-US" dirty="0"/>
              <a:t>For selecting colors</a:t>
            </a:r>
          </a:p>
        </p:txBody>
      </p:sp>
      <p:pic>
        <p:nvPicPr>
          <p:cNvPr id="6" name="Picture 5">
            <a:extLst>
              <a:ext uri="{FF2B5EF4-FFF2-40B4-BE49-F238E27FC236}">
                <a16:creationId xmlns:a16="http://schemas.microsoft.com/office/drawing/2014/main" id="{28876750-A4BF-152A-379F-00C6C876C76B}"/>
              </a:ext>
            </a:extLst>
          </p:cNvPr>
          <p:cNvPicPr>
            <a:picLocks noChangeAspect="1"/>
          </p:cNvPicPr>
          <p:nvPr/>
        </p:nvPicPr>
        <p:blipFill>
          <a:blip r:embed="rId2"/>
          <a:stretch>
            <a:fillRect/>
          </a:stretch>
        </p:blipFill>
        <p:spPr>
          <a:xfrm>
            <a:off x="0" y="762000"/>
            <a:ext cx="9144000" cy="5815656"/>
          </a:xfrm>
          <a:prstGeom prst="rect">
            <a:avLst/>
          </a:prstGeom>
        </p:spPr>
      </p:pic>
    </p:spTree>
    <p:extLst>
      <p:ext uri="{BB962C8B-B14F-4D97-AF65-F5344CB8AC3E}">
        <p14:creationId xmlns:p14="http://schemas.microsoft.com/office/powerpoint/2010/main" val="1640274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2E5C41C-DE8D-4220-8203-4C7784F24C49}"/>
              </a:ext>
            </a:extLst>
          </p:cNvPr>
          <p:cNvSpPr>
            <a:spLocks noGrp="1" noChangeArrowheads="1"/>
          </p:cNvSpPr>
          <p:nvPr>
            <p:ph type="title"/>
          </p:nvPr>
        </p:nvSpPr>
        <p:spPr/>
        <p:txBody>
          <a:bodyPr/>
          <a:lstStyle/>
          <a:p>
            <a:r>
              <a:rPr lang="en-US" altLang="en-US" dirty="0"/>
              <a:t>How it works</a:t>
            </a:r>
          </a:p>
        </p:txBody>
      </p:sp>
      <p:graphicFrame>
        <p:nvGraphicFramePr>
          <p:cNvPr id="12293" name="Content Placeholder 2">
            <a:extLst>
              <a:ext uri="{FF2B5EF4-FFF2-40B4-BE49-F238E27FC236}">
                <a16:creationId xmlns:a16="http://schemas.microsoft.com/office/drawing/2014/main" id="{DEDFB44B-C3DC-B8F3-056E-A208C3D071C4}"/>
              </a:ext>
            </a:extLst>
          </p:cNvPr>
          <p:cNvGraphicFramePr>
            <a:graphicFrameLocks noGrp="1"/>
          </p:cNvGraphicFramePr>
          <p:nvPr>
            <p:ph idx="1"/>
            <p:extLst>
              <p:ext uri="{D42A27DB-BD31-4B8C-83A1-F6EECF244321}">
                <p14:modId xmlns:p14="http://schemas.microsoft.com/office/powerpoint/2010/main" val="573288537"/>
              </p:ext>
            </p:extLst>
          </p:nvPr>
        </p:nvGraphicFramePr>
        <p:xfrm>
          <a:off x="152400" y="914400"/>
          <a:ext cx="891540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92E6-945B-C1B5-1BED-09698065C8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C4F6F5-0CCD-5286-5E76-C9B205272E5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0952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68350</TotalTime>
  <Words>5116</Words>
  <Application>Microsoft Office PowerPoint</Application>
  <PresentationFormat>On-screen Show (4:3)</PresentationFormat>
  <Paragraphs>891</Paragraphs>
  <Slides>75</Slides>
  <Notes>26</Notes>
  <HiddenSlides>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Arial</vt:lpstr>
      <vt:lpstr>Avenir Next W01</vt:lpstr>
      <vt:lpstr>Calibri</vt:lpstr>
      <vt:lpstr>Consolas</vt:lpstr>
      <vt:lpstr>Courier New</vt:lpstr>
      <vt:lpstr>Times New Roman</vt:lpstr>
      <vt:lpstr>Work Sans</vt:lpstr>
      <vt:lpstr>1_Office Theme</vt:lpstr>
      <vt:lpstr>Mapping with arcpy</vt:lpstr>
      <vt:lpstr>PowerPoint Presentation</vt:lpstr>
      <vt:lpstr>PowerPoint Presentation</vt:lpstr>
      <vt:lpstr>PowerPoint Presentation</vt:lpstr>
      <vt:lpstr>mp</vt:lpstr>
      <vt:lpstr>With mp, you can…</vt:lpstr>
      <vt:lpstr>With mp, you cannot…</vt:lpstr>
      <vt:lpstr>How it works</vt:lpstr>
      <vt:lpstr>PowerPoint Presentation</vt:lpstr>
      <vt:lpstr>ArcGIS Pro project hierarchy</vt:lpstr>
      <vt:lpstr>ArcGIS Pro project hierarchy</vt:lpstr>
      <vt:lpstr>Getting a Project object</vt:lpstr>
      <vt:lpstr>The “CURRENT” project</vt:lpstr>
      <vt:lpstr>A project name</vt:lpstr>
      <vt:lpstr>Robust project name code</vt:lpstr>
      <vt:lpstr>If the project &amp; script are together</vt:lpstr>
      <vt:lpstr>arcpy.mp classes</vt:lpstr>
      <vt:lpstr>arcpy.mp functions</vt:lpstr>
      <vt:lpstr>PowerPoint Presentation</vt:lpstr>
      <vt:lpstr>PowerPoint Presentation</vt:lpstr>
      <vt:lpstr>Project -&gt; Map</vt:lpstr>
      <vt:lpstr>Add a basemap</vt:lpstr>
      <vt:lpstr>Basemap is a Map object Method</vt:lpstr>
      <vt:lpstr>Manipulate layers and tables</vt:lpstr>
      <vt:lpstr>Add data from path example 1</vt:lpstr>
      <vt:lpstr>Add data from path example 2</vt:lpstr>
      <vt:lpstr>Move | Remove | Add Layers</vt:lpstr>
      <vt:lpstr>PowerPoint Presentation</vt:lpstr>
      <vt:lpstr>PowerPoint Presentation</vt:lpstr>
      <vt:lpstr>Listing layer objects</vt:lpstr>
      <vt:lpstr>Adding and removing layers</vt:lpstr>
      <vt:lpstr>RECALL...Project -&gt; Map -&gt; Layer</vt:lpstr>
      <vt:lpstr>Layer properties</vt:lpstr>
      <vt:lpstr>PowerPoint Presentation</vt:lpstr>
      <vt:lpstr>PowerPoint Presentation</vt:lpstr>
      <vt:lpstr>Symbology</vt:lpstr>
      <vt:lpstr>Symbology</vt:lpstr>
      <vt:lpstr>Symbology</vt:lpstr>
      <vt:lpstr>Symbology For Feature layers</vt:lpstr>
      <vt:lpstr>Symbology for Raster Layers</vt:lpstr>
      <vt:lpstr>PowerPoint Presentation</vt:lpstr>
      <vt:lpstr>PowerPoint Presentation</vt:lpstr>
      <vt:lpstr>Workflow for modifying symbology</vt:lpstr>
      <vt:lpstr>Using a Gallery Style</vt:lpstr>
      <vt:lpstr>Specifying color</vt:lpstr>
      <vt:lpstr>Specifying color</vt:lpstr>
      <vt:lpstr>Specifying color</vt:lpstr>
      <vt:lpstr>Specifying color</vt:lpstr>
      <vt:lpstr>Specifying color</vt:lpstr>
      <vt:lpstr>Setting a feature layer’s color</vt:lpstr>
      <vt:lpstr>Symbology properties</vt:lpstr>
      <vt:lpstr>Changing the renderer</vt:lpstr>
      <vt:lpstr>Setting values in unique value renderer</vt:lpstr>
      <vt:lpstr>Setting labels with a lookup table</vt:lpstr>
      <vt:lpstr>PowerPoint Presentation</vt:lpstr>
      <vt:lpstr>PowerPoint Presentation</vt:lpstr>
      <vt:lpstr>PowerPoint Presentation</vt:lpstr>
      <vt:lpstr>Project -&gt; Layout</vt:lpstr>
      <vt:lpstr>List layout elements</vt:lpstr>
      <vt:lpstr>Project -&gt; Layout -&gt; Elements</vt:lpstr>
      <vt:lpstr>Modify scale</vt:lpstr>
      <vt:lpstr>Pan</vt:lpstr>
      <vt:lpstr>Element types</vt:lpstr>
      <vt:lpstr>Managing layout elements</vt:lpstr>
      <vt:lpstr>Access elements by name</vt:lpstr>
      <vt:lpstr> Accessing text elements by text </vt:lpstr>
      <vt:lpstr>Explain what the code does…</vt:lpstr>
      <vt:lpstr>Explain what the code does…</vt:lpstr>
      <vt:lpstr>PowerPoint Presentation</vt:lpstr>
      <vt:lpstr>Export map to PNG</vt:lpstr>
      <vt:lpstr>Export mapframe to PNG</vt:lpstr>
      <vt:lpstr>Export layout to PNG</vt:lpstr>
      <vt:lpstr>Mapping object summary</vt:lpstr>
      <vt:lpstr>Mapping functionality summary</vt:lpstr>
      <vt:lpstr>For selecting colors</vt:lpstr>
    </vt:vector>
  </TitlesOfParts>
  <Company>San Diego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Geoprocessing using Python</dc:title>
  <dc:creator>piotr</dc:creator>
  <cp:lastModifiedBy>Laura Gray Tateosian</cp:lastModifiedBy>
  <cp:revision>355</cp:revision>
  <dcterms:created xsi:type="dcterms:W3CDTF">2004-10-22T02:24:14Z</dcterms:created>
  <dcterms:modified xsi:type="dcterms:W3CDTF">2023-04-03T23:46:25Z</dcterms:modified>
</cp:coreProperties>
</file>